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8" r:id="rId1"/>
  </p:sldMasterIdLst>
  <p:notesMasterIdLst>
    <p:notesMasterId r:id="rId14"/>
  </p:notesMasterIdLst>
  <p:handoutMasterIdLst>
    <p:handoutMasterId r:id="rId15"/>
  </p:handoutMasterIdLst>
  <p:sldIdLst>
    <p:sldId id="265" r:id="rId2"/>
    <p:sldId id="305" r:id="rId3"/>
    <p:sldId id="308" r:id="rId4"/>
    <p:sldId id="281" r:id="rId5"/>
    <p:sldId id="282" r:id="rId6"/>
    <p:sldId id="283" r:id="rId7"/>
    <p:sldId id="284" r:id="rId8"/>
    <p:sldId id="285" r:id="rId9"/>
    <p:sldId id="286" r:id="rId10"/>
    <p:sldId id="289" r:id="rId11"/>
    <p:sldId id="307" r:id="rId12"/>
    <p:sldId id="306" r:id="rId13"/>
  </p:sldIdLst>
  <p:sldSz cx="9144000" cy="6858000" type="screen4x3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0078AE"/>
    <a:srgbClr val="0C96D4"/>
    <a:srgbClr val="3BB4DD"/>
    <a:srgbClr val="3FB1DD"/>
    <a:srgbClr val="45BBE6"/>
    <a:srgbClr val="0D96D4"/>
    <a:srgbClr val="4CC6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243" autoAdjust="0"/>
    <p:restoredTop sz="94660"/>
  </p:normalViewPr>
  <p:slideViewPr>
    <p:cSldViewPr snapToGrid="0" snapToObjects="1">
      <p:cViewPr>
        <p:scale>
          <a:sx n="100" d="100"/>
          <a:sy n="100" d="100"/>
        </p:scale>
        <p:origin x="-1944" y="-43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118" d="100"/>
          <a:sy n="118" d="100"/>
        </p:scale>
        <p:origin x="-3096" y="-11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181962-943D-6849-8234-BB11B2E59CF7}" type="datetimeFigureOut">
              <a:rPr lang="en-US" smtClean="0"/>
              <a:t>1/26/2016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D73C89-7A87-AF48-9D7C-F2CA5E465E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1936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DB75DE-31C3-C947-BC03-8CC045F334B2}" type="datetimeFigureOut">
              <a:rPr lang="en-US" smtClean="0"/>
              <a:t>1/26/2016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482EAF-0466-A54E-884C-DD0B8064B8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4789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Arial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Arial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Arial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Arial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Arial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PT_TitleBkgd-02.pn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5" b="1586"/>
          <a:stretch/>
        </p:blipFill>
        <p:spPr>
          <a:xfrm>
            <a:off x="0" y="1"/>
            <a:ext cx="9144000" cy="6857999"/>
          </a:xfrm>
          <a:prstGeom prst="rect">
            <a:avLst/>
          </a:prstGeom>
        </p:spPr>
      </p:pic>
      <p:pic>
        <p:nvPicPr>
          <p:cNvPr id="10" name="Picture 9" descr="ppt_backgrounds-06-01.png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027" t="17633" b="57073"/>
          <a:stretch/>
        </p:blipFill>
        <p:spPr>
          <a:xfrm rot="16200000">
            <a:off x="-1041100" y="1043910"/>
            <a:ext cx="3896838" cy="1814638"/>
          </a:xfrm>
          <a:prstGeom prst="rect">
            <a:avLst/>
          </a:prstGeom>
        </p:spPr>
      </p:pic>
      <p:pic>
        <p:nvPicPr>
          <p:cNvPr id="8" name="Picture 7" descr="ppt_backgrounds-06-01.png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980" t="1586" b="57073"/>
          <a:stretch/>
        </p:blipFill>
        <p:spPr>
          <a:xfrm>
            <a:off x="4592860" y="1"/>
            <a:ext cx="4551140" cy="2965825"/>
          </a:xfrm>
          <a:prstGeom prst="rect">
            <a:avLst/>
          </a:prstGeom>
        </p:spPr>
      </p:pic>
      <p:pic>
        <p:nvPicPr>
          <p:cNvPr id="11" name="Picture 10" descr="ppt_backgrounds-06-01.png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027" t="27781" b="57073"/>
          <a:stretch/>
        </p:blipFill>
        <p:spPr>
          <a:xfrm>
            <a:off x="1889337" y="2810"/>
            <a:ext cx="3896838" cy="1086614"/>
          </a:xfrm>
          <a:prstGeom prst="rect">
            <a:avLst/>
          </a:prstGeom>
        </p:spPr>
      </p:pic>
      <p:pic>
        <p:nvPicPr>
          <p:cNvPr id="12" name="Picture 11" descr="ppt_backgrounds-06-01.png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635" t="23839" r="2996" b="57073"/>
          <a:stretch/>
        </p:blipFill>
        <p:spPr>
          <a:xfrm>
            <a:off x="627529" y="2502640"/>
            <a:ext cx="2076824" cy="1369398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6761728" y="0"/>
            <a:ext cx="1829447" cy="190500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22941" y="859117"/>
            <a:ext cx="5767295" cy="1733920"/>
          </a:xfrm>
          <a:solidFill>
            <a:schemeClr val="bg1"/>
          </a:solidFill>
        </p:spPr>
        <p:txBody>
          <a:bodyPr lIns="254000" anchor="ctr">
            <a:normAutofit/>
          </a:bodyPr>
          <a:lstStyle>
            <a:lvl1pPr>
              <a:lnSpc>
                <a:spcPct val="80000"/>
              </a:lnSpc>
              <a:defRPr sz="4000" b="0" spc="-8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 for title slide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22942" y="2457814"/>
            <a:ext cx="5767294" cy="418360"/>
          </a:xfrm>
          <a:solidFill>
            <a:srgbClr val="FFFFFF"/>
          </a:solidFill>
        </p:spPr>
        <p:txBody>
          <a:bodyPr lIns="283210">
            <a:normAutofit/>
          </a:bodyPr>
          <a:lstStyle>
            <a:lvl1pPr marL="0" indent="0" algn="l">
              <a:buNone/>
              <a:defRPr sz="1600" b="0" cap="none" spc="0" baseline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756525" y="6386454"/>
            <a:ext cx="1294448" cy="311150"/>
          </a:xfrm>
        </p:spPr>
        <p:txBody>
          <a:bodyPr/>
          <a:lstStyle>
            <a:lvl1pPr>
              <a:defRPr>
                <a:solidFill>
                  <a:srgbClr val="0C96D4"/>
                </a:solidFill>
              </a:defRPr>
            </a:lvl1pPr>
          </a:lstStyle>
          <a:p>
            <a:pPr>
              <a:defRPr/>
            </a:pPr>
            <a:fld id="{3DB6A926-B9FD-434C-A220-6F82B8CBEF8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16" name="Picture 15" descr="VH_logo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0064" y="376340"/>
            <a:ext cx="1488465" cy="557798"/>
          </a:xfrm>
          <a:prstGeom prst="rect">
            <a:avLst/>
          </a:prstGeom>
        </p:spPr>
      </p:pic>
      <p:pic>
        <p:nvPicPr>
          <p:cNvPr id="14" name="Picture 13" descr="DataDrivenPerformance-01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1373" y="1058793"/>
            <a:ext cx="1687877" cy="213656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>
                    <a:lumMod val="65000"/>
                  </a:schemeClr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15102734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DB6A926-B9FD-434C-A220-6F82B8CBEF8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2" name="Rectangle 1"/>
          <p:cNvSpPr/>
          <p:nvPr userDrawn="1"/>
        </p:nvSpPr>
        <p:spPr>
          <a:xfrm>
            <a:off x="336176" y="709706"/>
            <a:ext cx="8411883" cy="15688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7883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PT_TitleBkgd-02.pn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5" b="1586"/>
          <a:stretch/>
        </p:blipFill>
        <p:spPr>
          <a:xfrm>
            <a:off x="0" y="1"/>
            <a:ext cx="9144000" cy="6857999"/>
          </a:xfrm>
          <a:prstGeom prst="rect">
            <a:avLst/>
          </a:prstGeom>
        </p:spPr>
      </p:pic>
      <p:pic>
        <p:nvPicPr>
          <p:cNvPr id="10" name="Picture 9" descr="ppt_backgrounds-06-01.png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027" t="17633" b="57073"/>
          <a:stretch/>
        </p:blipFill>
        <p:spPr>
          <a:xfrm rot="16200000">
            <a:off x="-1041100" y="1043910"/>
            <a:ext cx="3896838" cy="1814638"/>
          </a:xfrm>
          <a:prstGeom prst="rect">
            <a:avLst/>
          </a:prstGeom>
        </p:spPr>
      </p:pic>
      <p:pic>
        <p:nvPicPr>
          <p:cNvPr id="8" name="Picture 7" descr="ppt_backgrounds-06-01.png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980" t="1586" b="57073"/>
          <a:stretch/>
        </p:blipFill>
        <p:spPr>
          <a:xfrm>
            <a:off x="4592860" y="1"/>
            <a:ext cx="4551140" cy="2965825"/>
          </a:xfrm>
          <a:prstGeom prst="rect">
            <a:avLst/>
          </a:prstGeom>
        </p:spPr>
      </p:pic>
      <p:pic>
        <p:nvPicPr>
          <p:cNvPr id="11" name="Picture 10" descr="ppt_backgrounds-06-01.png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027" t="27781" b="57073"/>
          <a:stretch/>
        </p:blipFill>
        <p:spPr>
          <a:xfrm>
            <a:off x="1889337" y="2810"/>
            <a:ext cx="3896838" cy="1086614"/>
          </a:xfrm>
          <a:prstGeom prst="rect">
            <a:avLst/>
          </a:prstGeom>
        </p:spPr>
      </p:pic>
      <p:pic>
        <p:nvPicPr>
          <p:cNvPr id="12" name="Picture 11" descr="ppt_backgrounds-06-01.png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635" t="23839" r="2996" b="57073"/>
          <a:stretch/>
        </p:blipFill>
        <p:spPr>
          <a:xfrm>
            <a:off x="627529" y="2502640"/>
            <a:ext cx="2076824" cy="1369398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6761728" y="0"/>
            <a:ext cx="1829447" cy="190500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22941" y="859117"/>
            <a:ext cx="5767295" cy="1733920"/>
          </a:xfrm>
          <a:solidFill>
            <a:schemeClr val="bg1"/>
          </a:solidFill>
        </p:spPr>
        <p:txBody>
          <a:bodyPr lIns="254000" anchor="ctr">
            <a:normAutofit/>
          </a:bodyPr>
          <a:lstStyle>
            <a:lvl1pPr>
              <a:lnSpc>
                <a:spcPct val="80000"/>
              </a:lnSpc>
              <a:defRPr sz="4000" b="0" spc="-8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 for title slide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22942" y="2457814"/>
            <a:ext cx="5767294" cy="418360"/>
          </a:xfrm>
          <a:solidFill>
            <a:srgbClr val="FFFFFF"/>
          </a:solidFill>
        </p:spPr>
        <p:txBody>
          <a:bodyPr lIns="283210">
            <a:normAutofit/>
          </a:bodyPr>
          <a:lstStyle>
            <a:lvl1pPr marL="0" indent="0" algn="l">
              <a:buNone/>
              <a:defRPr sz="1600" b="0" cap="none" spc="0" baseline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756525" y="6386454"/>
            <a:ext cx="1294448" cy="311150"/>
          </a:xfrm>
        </p:spPr>
        <p:txBody>
          <a:bodyPr/>
          <a:lstStyle>
            <a:lvl1pPr>
              <a:defRPr>
                <a:solidFill>
                  <a:srgbClr val="0C96D4"/>
                </a:solidFill>
              </a:defRPr>
            </a:lvl1pPr>
          </a:lstStyle>
          <a:p>
            <a:pPr>
              <a:defRPr/>
            </a:pPr>
            <a:fld id="{3DB6A926-B9FD-434C-A220-6F82B8CBEF8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16" name="Picture 15" descr="VH_logo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0064" y="376340"/>
            <a:ext cx="1488465" cy="557798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>
                    <a:lumMod val="65000"/>
                  </a:schemeClr>
                </a:solidFill>
              </a:ln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5552991" y="4887636"/>
            <a:ext cx="3061702" cy="129278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DataDrivenPerformance-01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1373" y="1058793"/>
            <a:ext cx="1687877" cy="213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7575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/ Transiti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pt_backgrounds-06-01.pn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6" b="1355"/>
          <a:stretch/>
        </p:blipFill>
        <p:spPr>
          <a:xfrm>
            <a:off x="0" y="1"/>
            <a:ext cx="9144000" cy="6858000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15" name="Picture 14" descr="ppt_backgrounds-06-01.pn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911" t="82321" r="29020" b="6921"/>
          <a:stretch/>
        </p:blipFill>
        <p:spPr>
          <a:xfrm rot="10800000">
            <a:off x="252506" y="5908229"/>
            <a:ext cx="829236" cy="760127"/>
          </a:xfrm>
          <a:prstGeom prst="rect">
            <a:avLst/>
          </a:prstGeom>
        </p:spPr>
      </p:pic>
      <p:pic>
        <p:nvPicPr>
          <p:cNvPr id="12" name="Picture 11" descr="ppt_backgrounds-06-01.pn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635" t="23839" r="13592" b="62153"/>
          <a:stretch/>
        </p:blipFill>
        <p:spPr>
          <a:xfrm rot="10800000">
            <a:off x="1369397" y="0"/>
            <a:ext cx="1092987" cy="1004954"/>
          </a:xfrm>
          <a:prstGeom prst="rect">
            <a:avLst/>
          </a:prstGeom>
        </p:spPr>
      </p:pic>
      <p:pic>
        <p:nvPicPr>
          <p:cNvPr id="11" name="Picture 10" descr="ppt_backgrounds-06-01.pn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635" t="23839" r="2432" b="57073"/>
          <a:stretch/>
        </p:blipFill>
        <p:spPr>
          <a:xfrm rot="5400000">
            <a:off x="-379860" y="536740"/>
            <a:ext cx="2129118" cy="1369398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7082118" y="0"/>
            <a:ext cx="1673411" cy="147917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7735252" y="6413305"/>
            <a:ext cx="1315721" cy="255051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>
              <a:defRPr/>
            </a:pPr>
            <a:fld id="{3DB6A926-B9FD-434C-A220-6F82B8CBEF8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4" name="Picture 3" descr="VH Logos-whit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183" y="5929481"/>
            <a:ext cx="1306638" cy="527673"/>
          </a:xfrm>
          <a:prstGeom prst="rect">
            <a:avLst/>
          </a:prstGeom>
        </p:spPr>
      </p:pic>
      <p:pic>
        <p:nvPicPr>
          <p:cNvPr id="13" name="Picture 12" descr="ppt_backgrounds-06-01.pn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23" t="82321" r="24869" b="6921"/>
          <a:stretch/>
        </p:blipFill>
        <p:spPr>
          <a:xfrm>
            <a:off x="2136589" y="3518647"/>
            <a:ext cx="2405529" cy="760127"/>
          </a:xfrm>
          <a:prstGeom prst="rect">
            <a:avLst/>
          </a:prstGeom>
        </p:spPr>
      </p:pic>
      <p:pic>
        <p:nvPicPr>
          <p:cNvPr id="14" name="Picture 13" descr="ppt_backgrounds-06-01.pn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911" t="82321" r="29020" b="6921"/>
          <a:stretch/>
        </p:blipFill>
        <p:spPr>
          <a:xfrm>
            <a:off x="6667500" y="3662082"/>
            <a:ext cx="829236" cy="760127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515463" y="844177"/>
            <a:ext cx="5797183" cy="1763153"/>
          </a:xfrm>
          <a:solidFill>
            <a:srgbClr val="FFFFFF"/>
          </a:solidFill>
        </p:spPr>
        <p:txBody>
          <a:bodyPr lIns="254000" anchor="ctr" anchorCtr="0">
            <a:norm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6" name="Rectangle 15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>
                    <a:lumMod val="65000"/>
                  </a:schemeClr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41083439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-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3pPr marL="860425" indent="-228600">
              <a:defRPr sz="1400"/>
            </a:lvl3pPr>
            <a:lvl4pPr marL="1203325" indent="-228600">
              <a:buFont typeface="Lucida Grande"/>
              <a:buChar char="-"/>
              <a:defRPr/>
            </a:lvl4pPr>
            <a:lvl5pPr marL="1660525" indent="-228600"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47727" y="6521420"/>
            <a:ext cx="1315721" cy="24129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3DB6A926-B9FD-434C-A220-6F82B8CBEF8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25270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>
              <a:buClr>
                <a:srgbClr val="0C96D4"/>
              </a:buClr>
              <a:buFont typeface="+mj-lt"/>
              <a:buAutoNum type="arabicPeriod"/>
              <a:defRPr b="1">
                <a:solidFill>
                  <a:srgbClr val="0C96D4"/>
                </a:solidFill>
              </a:defRPr>
            </a:lvl1pPr>
            <a:lvl2pPr marL="623888" indent="-236538">
              <a:buClr>
                <a:srgbClr val="0C96D4"/>
              </a:buClr>
              <a:buFont typeface="Arial"/>
              <a:buChar char="•"/>
              <a:defRPr b="0">
                <a:solidFill>
                  <a:schemeClr val="tx1"/>
                </a:solidFill>
              </a:defRPr>
            </a:lvl2pPr>
            <a:lvl3pPr marL="917575" indent="-228600">
              <a:buClr>
                <a:srgbClr val="0C96D4"/>
              </a:buClr>
              <a:buFont typeface="Wingdings" charset="2"/>
              <a:buChar char="§"/>
              <a:defRPr sz="1400"/>
            </a:lvl3pPr>
            <a:lvl4pPr marL="1203325" indent="-228600">
              <a:buFont typeface="Arial"/>
              <a:buChar char="•"/>
              <a:defRPr/>
            </a:lvl4pPr>
            <a:lvl5pPr marL="1490663" indent="-228600">
              <a:buFont typeface="Lucida Grande"/>
              <a:buChar char="-"/>
              <a:defRPr sz="10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47727" y="6521420"/>
            <a:ext cx="1315721" cy="24129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3DB6A926-B9FD-434C-A220-6F82B8CBEF8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06368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621852" y="6510428"/>
            <a:ext cx="1315721" cy="255051"/>
          </a:xfrm>
        </p:spPr>
        <p:txBody>
          <a:bodyPr/>
          <a:lstStyle/>
          <a:p>
            <a:pPr>
              <a:defRPr/>
            </a:pPr>
            <a:fld id="{3DB6A926-B9FD-434C-A220-6F82B8CBEF8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7200" y="1081436"/>
            <a:ext cx="4087906" cy="5049809"/>
          </a:xfrm>
        </p:spPr>
        <p:txBody>
          <a:bodyPr/>
          <a:lstStyle>
            <a:lvl3pPr marL="746125" indent="-228600">
              <a:defRPr/>
            </a:lvl3pPr>
            <a:lvl4pPr marL="1090613" indent="-228600">
              <a:buFont typeface="Arial"/>
              <a:buChar char="•"/>
              <a:defRPr/>
            </a:lvl4pPr>
            <a:lvl5pPr marL="1490663" indent="-228600">
              <a:buFont typeface="Lucida Grande"/>
              <a:buChar char="-"/>
              <a:tabLst>
                <a:tab pos="1428750" algn="l"/>
              </a:tabLst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4622800" y="1081436"/>
            <a:ext cx="4079876" cy="5049809"/>
          </a:xfrm>
        </p:spPr>
        <p:txBody>
          <a:bodyPr/>
          <a:lstStyle>
            <a:lvl3pPr marL="746125" indent="-228600">
              <a:defRPr/>
            </a:lvl3pPr>
            <a:lvl4pPr marL="1033463" indent="-228600">
              <a:buFont typeface="Arial"/>
              <a:buChar char="•"/>
              <a:defRPr/>
            </a:lvl4pPr>
            <a:lvl5pPr marL="1263650" indent="-228600">
              <a:buFont typeface="Lucida Grande"/>
              <a:buChar char="-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68328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7633192" y="6510428"/>
            <a:ext cx="1315721" cy="255051"/>
          </a:xfrm>
        </p:spPr>
        <p:txBody>
          <a:bodyPr/>
          <a:lstStyle/>
          <a:p>
            <a:pPr>
              <a:defRPr/>
            </a:pPr>
            <a:fld id="{3DB6A926-B9FD-434C-A220-6F82B8CBEF8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57200" y="1081436"/>
            <a:ext cx="2703687" cy="5049809"/>
          </a:xfrm>
        </p:spPr>
        <p:txBody>
          <a:bodyPr/>
          <a:lstStyle>
            <a:lvl2pPr marL="287338" indent="-182563">
              <a:defRPr/>
            </a:lvl2pPr>
            <a:lvl3pPr marL="565150" indent="-228600">
              <a:defRPr/>
            </a:lvl3pPr>
            <a:lvl4pPr marL="863600" indent="-228600">
              <a:buFont typeface="Arial"/>
              <a:buChar char="•"/>
              <a:defRPr/>
            </a:lvl4pPr>
            <a:lvl5pPr marL="1149350" indent="-228600">
              <a:buFont typeface="Lucida Grande"/>
              <a:buChar char="-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3"/>
          </p:nvPr>
        </p:nvSpPr>
        <p:spPr>
          <a:xfrm>
            <a:off x="3233684" y="1081436"/>
            <a:ext cx="2698376" cy="5049809"/>
          </a:xfrm>
        </p:spPr>
        <p:txBody>
          <a:bodyPr/>
          <a:lstStyle>
            <a:lvl2pPr marL="287338" indent="-182563">
              <a:defRPr/>
            </a:lvl2pPr>
            <a:lvl3pPr marL="565150" indent="-228600">
              <a:defRPr/>
            </a:lvl3pPr>
            <a:lvl4pPr marL="806450" indent="-228600">
              <a:buFont typeface="Arial"/>
              <a:buChar char="•"/>
              <a:defRPr/>
            </a:lvl4pPr>
            <a:lvl5pPr marL="1036638" indent="-228600">
              <a:buFont typeface="Lucida Grande"/>
              <a:buChar char="-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4"/>
          </p:nvPr>
        </p:nvSpPr>
        <p:spPr>
          <a:xfrm>
            <a:off x="6004858" y="1081436"/>
            <a:ext cx="2698376" cy="5049809"/>
          </a:xfrm>
        </p:spPr>
        <p:txBody>
          <a:bodyPr/>
          <a:lstStyle>
            <a:lvl2pPr marL="342900" indent="-182563">
              <a:defRPr/>
            </a:lvl2pPr>
            <a:lvl3pPr marL="622300" indent="-228600">
              <a:defRPr/>
            </a:lvl3pPr>
            <a:lvl4pPr marL="920750" indent="-228600" defTabSz="974725">
              <a:buFont typeface="Arial"/>
              <a:buChar char="•"/>
              <a:defRPr/>
            </a:lvl4pPr>
            <a:lvl5pPr marL="1149350" indent="-228600">
              <a:buFont typeface="Lucida Grande"/>
              <a:buChar char="-"/>
              <a:tabLst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98168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DB6A926-B9FD-434C-A220-6F82B8CBEF8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57200" y="1081437"/>
            <a:ext cx="4087906" cy="2452152"/>
          </a:xfrm>
        </p:spPr>
        <p:txBody>
          <a:bodyPr/>
          <a:lstStyle>
            <a:lvl2pPr marL="342900" indent="-182563">
              <a:defRPr/>
            </a:lvl2pPr>
            <a:lvl3pPr marL="622300" indent="-228600">
              <a:defRPr/>
            </a:lvl3pPr>
            <a:lvl4pPr marL="920750" indent="-228600">
              <a:buFont typeface="Arial"/>
              <a:buChar char="•"/>
              <a:defRPr/>
            </a:lvl4pPr>
            <a:lvl5pPr marL="1149350" indent="-228600">
              <a:buFont typeface="Lucida Grande"/>
              <a:buChar char="-"/>
              <a:tabLst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3"/>
          </p:nvPr>
        </p:nvSpPr>
        <p:spPr>
          <a:xfrm>
            <a:off x="4622800" y="1081437"/>
            <a:ext cx="4079876" cy="2452152"/>
          </a:xfrm>
        </p:spPr>
        <p:txBody>
          <a:bodyPr/>
          <a:lstStyle>
            <a:lvl2pPr marL="342900" indent="-182563">
              <a:defRPr/>
            </a:lvl2pPr>
            <a:lvl3pPr marL="622300" indent="-228600">
              <a:defRPr/>
            </a:lvl3pPr>
            <a:lvl4pPr marL="920750" indent="-228600">
              <a:buFont typeface="Arial"/>
              <a:buChar char="•"/>
              <a:defRPr/>
            </a:lvl4pPr>
            <a:lvl5pPr marL="1206500" indent="-228600">
              <a:buFont typeface="Lucida Grande"/>
              <a:buChar char="-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4"/>
          </p:nvPr>
        </p:nvSpPr>
        <p:spPr>
          <a:xfrm>
            <a:off x="457200" y="3626226"/>
            <a:ext cx="4087906" cy="2452152"/>
          </a:xfrm>
        </p:spPr>
        <p:txBody>
          <a:bodyPr/>
          <a:lstStyle>
            <a:lvl2pPr marL="342900" indent="-182563">
              <a:defRPr/>
            </a:lvl2pPr>
            <a:lvl3pPr marL="622300" indent="-228600">
              <a:defRPr/>
            </a:lvl3pPr>
            <a:lvl4pPr marL="920750" indent="-228600">
              <a:buFont typeface="Arial"/>
              <a:buChar char="•"/>
              <a:defRPr/>
            </a:lvl4pPr>
            <a:lvl5pPr marL="1149350" indent="-228600">
              <a:buFont typeface="Lucida Grande"/>
              <a:buChar char="-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5"/>
          </p:nvPr>
        </p:nvSpPr>
        <p:spPr>
          <a:xfrm>
            <a:off x="4622800" y="3626226"/>
            <a:ext cx="4079876" cy="2452152"/>
          </a:xfrm>
        </p:spPr>
        <p:txBody>
          <a:bodyPr/>
          <a:lstStyle>
            <a:lvl2pPr marL="342900" indent="-182563">
              <a:defRPr/>
            </a:lvl2pPr>
            <a:lvl3pPr marL="622300" indent="-228600">
              <a:defRPr/>
            </a:lvl3pPr>
            <a:lvl4pPr marL="920750" indent="-228600">
              <a:buFont typeface="Arial"/>
              <a:buChar char="•"/>
              <a:defRPr/>
            </a:lvl4pPr>
            <a:lvl5pPr marL="1206500" indent="-228600">
              <a:buFont typeface="Lucida Grande"/>
              <a:buChar char="-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18735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DB6A926-B9FD-434C-A220-6F82B8CBEF8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21365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5.e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4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PPT_TitleBkgd-02.png"/>
          <p:cNvPicPr>
            <a:picLocks noChangeAspect="1"/>
          </p:cNvPicPr>
          <p:nvPr userDrawn="1"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078" t="20737" r="1668" b="62585"/>
          <a:stretch/>
        </p:blipFill>
        <p:spPr>
          <a:xfrm>
            <a:off x="0" y="5303282"/>
            <a:ext cx="388937" cy="1178356"/>
          </a:xfrm>
          <a:prstGeom prst="rect">
            <a:avLst/>
          </a:prstGeom>
        </p:spPr>
      </p:pic>
      <p:pic>
        <p:nvPicPr>
          <p:cNvPr id="18" name="Picture 17" descr="PPT_TitleBkgd-02.png"/>
          <p:cNvPicPr>
            <a:picLocks noChangeAspect="1"/>
          </p:cNvPicPr>
          <p:nvPr userDrawn="1"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819" t="18723" r="33181" b="57259"/>
          <a:stretch/>
        </p:blipFill>
        <p:spPr>
          <a:xfrm>
            <a:off x="7315201" y="4876800"/>
            <a:ext cx="1828800" cy="1697050"/>
          </a:xfrm>
          <a:prstGeom prst="rect">
            <a:avLst/>
          </a:prstGeom>
        </p:spPr>
      </p:pic>
      <p:pic>
        <p:nvPicPr>
          <p:cNvPr id="20" name="Picture 19" descr="PPT_TitleBkgd-02.png"/>
          <p:cNvPicPr>
            <a:picLocks noChangeAspect="1"/>
          </p:cNvPicPr>
          <p:nvPr userDrawn="1"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965" t="1355" b="82976"/>
          <a:stretch/>
        </p:blipFill>
        <p:spPr>
          <a:xfrm rot="10800000">
            <a:off x="0" y="-1"/>
            <a:ext cx="1009051" cy="1107143"/>
          </a:xfrm>
          <a:prstGeom prst="rect">
            <a:avLst/>
          </a:prstGeom>
        </p:spPr>
      </p:pic>
      <p:pic>
        <p:nvPicPr>
          <p:cNvPr id="23" name="Picture 22" descr="PPT_TitleBkgd-02.png"/>
          <p:cNvPicPr>
            <a:picLocks noChangeAspect="1"/>
          </p:cNvPicPr>
          <p:nvPr userDrawn="1"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965" t="1355" b="81898"/>
          <a:stretch/>
        </p:blipFill>
        <p:spPr>
          <a:xfrm>
            <a:off x="8134949" y="0"/>
            <a:ext cx="1009051" cy="1183343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1060"/>
            <a:ext cx="8245476" cy="56780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199" y="1081436"/>
            <a:ext cx="8245475" cy="50498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10" name="Picture 9" descr="VH_logo.pn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257" y="6143158"/>
            <a:ext cx="762000" cy="285558"/>
          </a:xfrm>
          <a:prstGeom prst="rect">
            <a:avLst/>
          </a:prstGeom>
        </p:spPr>
      </p:pic>
      <p:pic>
        <p:nvPicPr>
          <p:cNvPr id="11" name="Picture 10"/>
          <p:cNvPicPr/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" y="6733824"/>
            <a:ext cx="9143999" cy="12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/>
          <p:nvPr userDrawn="1"/>
        </p:nvPicPr>
        <p:blipFill>
          <a:blip r:embed="rId15">
            <a:alphaModFix amt="8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6541769"/>
            <a:ext cx="9143999" cy="20475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44532" y="6510428"/>
            <a:ext cx="1315721" cy="25505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3DB6A926-B9FD-434C-A220-6F82B8CBEF8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3" name="Rectangle 12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>
                    <a:lumMod val="65000"/>
                  </a:schemeClr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3364678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9" r:id="rId1"/>
    <p:sldLayoutId id="2147483769" r:id="rId2"/>
    <p:sldLayoutId id="2147483766" r:id="rId3"/>
    <p:sldLayoutId id="2147483760" r:id="rId4"/>
    <p:sldLayoutId id="2147483770" r:id="rId5"/>
    <p:sldLayoutId id="2147483763" r:id="rId6"/>
    <p:sldLayoutId id="2147483767" r:id="rId7"/>
    <p:sldLayoutId id="2147483768" r:id="rId8"/>
    <p:sldLayoutId id="2147483761" r:id="rId9"/>
    <p:sldLayoutId id="2147483762" r:id="rId10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400" b="1" kern="1200" cap="none" spc="-6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spcAft>
          <a:spcPts val="600"/>
        </a:spcAft>
        <a:buClr>
          <a:srgbClr val="0078AE"/>
        </a:buClr>
        <a:buFontTx/>
        <a:buNone/>
        <a:defRPr sz="1800" b="0" kern="1200">
          <a:solidFill>
            <a:srgbClr val="262626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rgbClr val="0C96D4"/>
        </a:buClr>
        <a:buFont typeface="Arial"/>
        <a:buChar char="•"/>
        <a:defRPr sz="1600" kern="1200">
          <a:solidFill>
            <a:srgbClr val="262626"/>
          </a:solidFill>
          <a:latin typeface="+mn-lt"/>
          <a:ea typeface="+mn-ea"/>
          <a:cs typeface="+mn-cs"/>
        </a:defRPr>
      </a:lvl2pPr>
      <a:lvl3pPr marL="746125" indent="-228600" algn="l" defTabSz="914400" rtl="0" eaLnBrk="1" latinLnBrk="0" hangingPunct="1">
        <a:spcBef>
          <a:spcPct val="20000"/>
        </a:spcBef>
        <a:buClr>
          <a:srgbClr val="0C96D4"/>
        </a:buClr>
        <a:buFont typeface="Wingdings" charset="2"/>
        <a:buChar char="§"/>
        <a:defRPr sz="1200" kern="1200">
          <a:solidFill>
            <a:srgbClr val="262626"/>
          </a:solidFill>
          <a:latin typeface="+mn-lt"/>
          <a:ea typeface="+mn-ea"/>
          <a:cs typeface="+mn-cs"/>
        </a:defRPr>
      </a:lvl3pPr>
      <a:lvl4pPr marL="1033463" indent="-228600" algn="l" defTabSz="914400" rtl="0" eaLnBrk="1" latinLnBrk="0" hangingPunct="1">
        <a:spcBef>
          <a:spcPct val="20000"/>
        </a:spcBef>
        <a:buClr>
          <a:srgbClr val="0C96D4"/>
        </a:buClr>
        <a:buFont typeface="Arial"/>
        <a:buChar char="•"/>
        <a:defRPr sz="1200" kern="1200">
          <a:solidFill>
            <a:srgbClr val="262626"/>
          </a:solidFill>
          <a:latin typeface="+mn-lt"/>
          <a:ea typeface="+mn-ea"/>
          <a:cs typeface="+mn-cs"/>
        </a:defRPr>
      </a:lvl4pPr>
      <a:lvl5pPr marL="1263650" indent="-228600" algn="l" defTabSz="914400" rtl="0" eaLnBrk="1" latinLnBrk="0" hangingPunct="1">
        <a:spcBef>
          <a:spcPct val="20000"/>
        </a:spcBef>
        <a:buClr>
          <a:srgbClr val="0C96D4"/>
        </a:buClr>
        <a:buFont typeface="Lucida Grande"/>
        <a:buChar char="-"/>
        <a:defRPr sz="1200" kern="1200" baseline="0">
          <a:solidFill>
            <a:srgbClr val="262626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3.jpe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13" Type="http://schemas.openxmlformats.org/officeDocument/2006/relationships/image" Target="../media/image26.png"/><Relationship Id="rId3" Type="http://schemas.openxmlformats.org/officeDocument/2006/relationships/image" Target="../media/image16.jpeg"/><Relationship Id="rId7" Type="http://schemas.openxmlformats.org/officeDocument/2006/relationships/image" Target="../media/image20.jpeg"/><Relationship Id="rId12" Type="http://schemas.openxmlformats.org/officeDocument/2006/relationships/image" Target="../media/image25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png"/><Relationship Id="rId11" Type="http://schemas.openxmlformats.org/officeDocument/2006/relationships/image" Target="../media/image24.jpeg"/><Relationship Id="rId5" Type="http://schemas.openxmlformats.org/officeDocument/2006/relationships/image" Target="../media/image18.jpeg"/><Relationship Id="rId10" Type="http://schemas.openxmlformats.org/officeDocument/2006/relationships/image" Target="../media/image23.png"/><Relationship Id="rId4" Type="http://schemas.openxmlformats.org/officeDocument/2006/relationships/image" Target="../media/image17.jpeg"/><Relationship Id="rId9" Type="http://schemas.openxmlformats.org/officeDocument/2006/relationships/image" Target="../media/image22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omg.org/spec/BPMN/2.0/" TargetMode="Externa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://edidev.com/eval_SefFile.html" TargetMode="Externa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8001" y="866588"/>
            <a:ext cx="5393770" cy="1710761"/>
          </a:xfrm>
          <a:ln>
            <a:noFill/>
          </a:ln>
        </p:spPr>
        <p:txBody>
          <a:bodyPr lIns="254000"/>
          <a:lstStyle/>
          <a:p>
            <a:r>
              <a:rPr lang="en-US" sz="3600" dirty="0" smtClean="0"/>
              <a:t>Convergence Point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36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System Architecture</a:t>
            </a:r>
            <a:endParaRPr lang="en-US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4885" y="2420460"/>
            <a:ext cx="5767300" cy="443759"/>
          </a:xfrm>
        </p:spPr>
        <p:txBody>
          <a:bodyPr lIns="125730">
            <a:norm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Claim Auditing Platform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DB6A926-B9FD-434C-A220-6F82B8CBEF8C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09703" y="6284870"/>
            <a:ext cx="11144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accent1"/>
                </a:solidFill>
              </a:rPr>
              <a:t>May 15, 2015</a:t>
            </a:r>
            <a:endParaRPr lang="en-US" sz="12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0927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Components Description (continued)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Activiti</a:t>
            </a:r>
            <a:r>
              <a:rPr lang="en-US" dirty="0" smtClean="0"/>
              <a:t> Explorer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Web-based user interface for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Managing business process models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User task management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Administering/Viewing Business process instance status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Viewing process reports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Administering users and </a:t>
            </a:r>
            <a:r>
              <a:rPr lang="en-US" dirty="0" smtClean="0"/>
              <a:t>groups</a:t>
            </a:r>
          </a:p>
          <a:p>
            <a:r>
              <a:rPr lang="en-US" dirty="0" smtClean="0"/>
              <a:t>Deep Thought Rules Engine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 smtClean="0"/>
              <a:t>Portal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 web application for customers’ to view and manage audits</a:t>
            </a:r>
          </a:p>
          <a:p>
            <a:r>
              <a:rPr lang="en-US" dirty="0" smtClean="0"/>
              <a:t>Next Gen Portal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Used for resetting password ONLY!! </a:t>
            </a:r>
            <a:r>
              <a:rPr lang="en-US" dirty="0" smtClean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  <p:pic>
        <p:nvPicPr>
          <p:cNvPr id="2050" name="Picture 2" descr="C:\Users\achatterjee\AppData\Local\Microsoft\Windows\Temporary Internet Files\Content.IE5\XX2BMQA4\1022921_rodin_thinker_silhouette-2-7812e[1]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5939" y="4267200"/>
            <a:ext cx="1006094" cy="129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achatterjee\AppData\Local\Microsoft\Windows\Temporary Internet Files\Content.IE5\XX2BMQA4\vomit-boy01-vomit-puke-sick-smiley-emoticon-000652-large[1]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0775" y="3048000"/>
            <a:ext cx="10668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6627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Enterprise Data Definition Repository (EDDR)</a:t>
            </a:r>
            <a:endParaRPr lang="en-US" sz="2800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Fancy name for a database containing the definitions of transaction 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Contains all data element definitions organized in the following hierarchy</a:t>
            </a:r>
          </a:p>
          <a:p>
            <a:pPr marL="1146175" lvl="2" indent="-285750">
              <a:buFont typeface="Arial" panose="020B0604020202020204" pitchFamily="34" charset="0"/>
              <a:buChar char="•"/>
            </a:pPr>
            <a:r>
              <a:rPr lang="en-US" dirty="0" smtClean="0"/>
              <a:t>Dictionary</a:t>
            </a:r>
          </a:p>
          <a:p>
            <a:pPr marL="1489075" lvl="3" indent="-285750">
              <a:buFont typeface="Arial" panose="020B0604020202020204" pitchFamily="34" charset="0"/>
              <a:buChar char="•"/>
            </a:pPr>
            <a:r>
              <a:rPr lang="en-US" dirty="0" smtClean="0"/>
              <a:t>Segment</a:t>
            </a:r>
          </a:p>
          <a:p>
            <a:pPr marL="1946275" lvl="4" indent="-285750">
              <a:buFont typeface="Arial" panose="020B0604020202020204" pitchFamily="34" charset="0"/>
              <a:buChar char="•"/>
            </a:pPr>
            <a:r>
              <a:rPr lang="en-US" dirty="0" smtClean="0"/>
              <a:t>Data Elements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Used for code generation of</a:t>
            </a:r>
          </a:p>
          <a:p>
            <a:pPr marL="1146175" lvl="2" indent="-285750">
              <a:buFont typeface="Arial" panose="020B0604020202020204" pitchFamily="34" charset="0"/>
              <a:buChar char="•"/>
            </a:pPr>
            <a:r>
              <a:rPr lang="en-US" dirty="0" smtClean="0"/>
              <a:t>Classes for domain objects</a:t>
            </a:r>
          </a:p>
          <a:p>
            <a:pPr marL="1146175" lvl="2" indent="-285750">
              <a:buFont typeface="Arial" panose="020B0604020202020204" pitchFamily="34" charset="0"/>
              <a:buChar char="•"/>
            </a:pPr>
            <a:r>
              <a:rPr lang="en-US" dirty="0" smtClean="0"/>
              <a:t>SEF (used by EDI validation)</a:t>
            </a:r>
          </a:p>
          <a:p>
            <a:pPr marL="1146175" lvl="2" indent="-285750">
              <a:buFont typeface="Arial" panose="020B0604020202020204" pitchFamily="34" charset="0"/>
              <a:buChar char="•"/>
            </a:pPr>
            <a:r>
              <a:rPr lang="en-US" dirty="0" smtClean="0"/>
              <a:t>Classes for database query service</a:t>
            </a:r>
          </a:p>
          <a:p>
            <a:pPr marL="1146175" lvl="2" indent="-285750">
              <a:buFont typeface="Arial" panose="020B0604020202020204" pitchFamily="34" charset="0"/>
              <a:buChar char="•"/>
            </a:pPr>
            <a:r>
              <a:rPr lang="en-US" dirty="0" smtClean="0"/>
              <a:t>Classes for database persistence service</a:t>
            </a:r>
          </a:p>
          <a:p>
            <a:pPr marL="1146175" lvl="2" indent="-285750">
              <a:buFont typeface="Arial" panose="020B0604020202020204" pitchFamily="34" charset="0"/>
              <a:buChar char="•"/>
            </a:pPr>
            <a:r>
              <a:rPr lang="en-US" dirty="0" smtClean="0"/>
              <a:t>Database table definitions</a:t>
            </a:r>
          </a:p>
          <a:p>
            <a:pPr marL="1146175" lvl="2" indent="-285750">
              <a:buFont typeface="Arial" panose="020B0604020202020204" pitchFamily="34" charset="0"/>
              <a:buChar char="•"/>
            </a:pPr>
            <a:r>
              <a:rPr lang="en-US" dirty="0" smtClean="0"/>
              <a:t>Stored procedures for Loader, Resolver, etc.</a:t>
            </a:r>
          </a:p>
          <a:p>
            <a:pPr marL="1146175" lvl="2" indent="-285750">
              <a:buFont typeface="Arial" panose="020B0604020202020204" pitchFamily="34" charset="0"/>
              <a:buChar char="•"/>
            </a:pPr>
            <a:r>
              <a:rPr lang="en-US" dirty="0" smtClean="0"/>
              <a:t>CIF parser</a:t>
            </a:r>
            <a:r>
              <a:rPr lang="en-US" dirty="0"/>
              <a:t> </a:t>
            </a:r>
            <a:r>
              <a:rPr lang="en-US" dirty="0" smtClean="0"/>
              <a:t>and formatter</a:t>
            </a:r>
          </a:p>
          <a:p>
            <a:pPr marL="1146175" lvl="2" indent="-285750">
              <a:buFont typeface="Arial" panose="020B0604020202020204" pitchFamily="34" charset="0"/>
              <a:buChar char="•"/>
            </a:pPr>
            <a:r>
              <a:rPr lang="en-US" dirty="0" smtClean="0"/>
              <a:t>Etc.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Velocity/</a:t>
            </a:r>
            <a:r>
              <a:rPr lang="en-US" dirty="0" err="1" smtClean="0"/>
              <a:t>Freemarker</a:t>
            </a:r>
            <a:r>
              <a:rPr lang="en-US" dirty="0" smtClean="0"/>
              <a:t> template driven code generation so that – infinitely customizable</a:t>
            </a:r>
          </a:p>
        </p:txBody>
      </p:sp>
    </p:spTree>
    <p:extLst>
      <p:ext uri="{BB962C8B-B14F-4D97-AF65-F5344CB8AC3E}">
        <p14:creationId xmlns:p14="http://schemas.microsoft.com/office/powerpoint/2010/main" val="32362296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Technology Stack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Runtime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Java 8 (almost </a:t>
            </a:r>
            <a:r>
              <a:rPr lang="en-US" dirty="0" smtClean="0">
                <a:sym typeface="Wingdings" panose="05000000000000000000" pitchFamily="2" charset="2"/>
              </a:rPr>
              <a:t>)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ym typeface="Wingdings" panose="05000000000000000000" pitchFamily="2" charset="2"/>
              </a:rPr>
              <a:t>Spring 1.x, 2.x, 3.x, 4.x (being upgraded to Spring 4.x)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ym typeface="Wingdings" panose="05000000000000000000" pitchFamily="2" charset="2"/>
              </a:rPr>
              <a:t>Apache Activiti 5.16.1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sym typeface="Wingdings" panose="05000000000000000000" pitchFamily="2" charset="2"/>
              </a:rPr>
              <a:t>Jboss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 err="1" smtClean="0">
                <a:sym typeface="Wingdings" panose="05000000000000000000" pitchFamily="2" charset="2"/>
              </a:rPr>
              <a:t>HornetQ</a:t>
            </a:r>
            <a:r>
              <a:rPr lang="en-US" dirty="0" smtClean="0">
                <a:sym typeface="Wingdings" panose="05000000000000000000" pitchFamily="2" charset="2"/>
              </a:rPr>
              <a:t> 2.2.14 (being upgraded to 2.4.1)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Jboss</a:t>
            </a:r>
            <a:r>
              <a:rPr lang="en-US" dirty="0" smtClean="0"/>
              <a:t> </a:t>
            </a:r>
            <a:r>
              <a:rPr lang="en-US" dirty="0" err="1" smtClean="0"/>
              <a:t>Wildfly</a:t>
            </a:r>
            <a:r>
              <a:rPr lang="en-US" dirty="0" smtClean="0"/>
              <a:t> 8.1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Apache Camel 2.16.1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Oracle Enterprise 11g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Redhat</a:t>
            </a:r>
            <a:r>
              <a:rPr lang="en-US" dirty="0" smtClean="0"/>
              <a:t> Enterprise Linux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Development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Maven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IDE of your choice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Activiti IDE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Database tool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Git</a:t>
            </a:r>
            <a:r>
              <a:rPr lang="en-US" dirty="0" smtClean="0"/>
              <a:t> and </a:t>
            </a:r>
            <a:r>
              <a:rPr lang="en-US" dirty="0" err="1" smtClean="0"/>
              <a:t>Git</a:t>
            </a:r>
            <a:r>
              <a:rPr lang="en-US" dirty="0" smtClean="0"/>
              <a:t> Flow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Virtualized environment for testing</a:t>
            </a:r>
          </a:p>
        </p:txBody>
      </p:sp>
    </p:spTree>
    <p:extLst>
      <p:ext uri="{BB962C8B-B14F-4D97-AF65-F5344CB8AC3E}">
        <p14:creationId xmlns:p14="http://schemas.microsoft.com/office/powerpoint/2010/main" val="29663695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Oval 116"/>
          <p:cNvSpPr/>
          <p:nvPr/>
        </p:nvSpPr>
        <p:spPr>
          <a:xfrm>
            <a:off x="786019" y="746751"/>
            <a:ext cx="1302867" cy="1231298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Oval 181"/>
          <p:cNvSpPr/>
          <p:nvPr/>
        </p:nvSpPr>
        <p:spPr>
          <a:xfrm>
            <a:off x="1178250" y="4754177"/>
            <a:ext cx="1302867" cy="1231298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Oval 166"/>
          <p:cNvSpPr/>
          <p:nvPr/>
        </p:nvSpPr>
        <p:spPr>
          <a:xfrm>
            <a:off x="799183" y="2451349"/>
            <a:ext cx="1302867" cy="1231298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Oval 165"/>
          <p:cNvSpPr/>
          <p:nvPr/>
        </p:nvSpPr>
        <p:spPr>
          <a:xfrm>
            <a:off x="6479671" y="2182626"/>
            <a:ext cx="1302867" cy="1231298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Oval 164"/>
          <p:cNvSpPr/>
          <p:nvPr/>
        </p:nvSpPr>
        <p:spPr>
          <a:xfrm>
            <a:off x="3999524" y="2146409"/>
            <a:ext cx="1302867" cy="1231298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Oval 163"/>
          <p:cNvSpPr/>
          <p:nvPr/>
        </p:nvSpPr>
        <p:spPr>
          <a:xfrm>
            <a:off x="7726981" y="3883867"/>
            <a:ext cx="1302867" cy="1231298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Oval 162"/>
          <p:cNvSpPr/>
          <p:nvPr/>
        </p:nvSpPr>
        <p:spPr>
          <a:xfrm>
            <a:off x="6208311" y="3879224"/>
            <a:ext cx="1302867" cy="1231298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Oval 127"/>
          <p:cNvSpPr/>
          <p:nvPr/>
        </p:nvSpPr>
        <p:spPr>
          <a:xfrm>
            <a:off x="4716933" y="3940090"/>
            <a:ext cx="1302867" cy="1231298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6472790" y="5171388"/>
            <a:ext cx="94718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000" dirty="0" smtClean="0">
                <a:solidFill>
                  <a:prstClr val="black"/>
                </a:solidFill>
              </a:rPr>
              <a:t>Messaging</a:t>
            </a:r>
          </a:p>
          <a:p>
            <a:pPr lvl="0"/>
            <a:r>
              <a:rPr lang="en-US" sz="1000" dirty="0" smtClean="0">
                <a:solidFill>
                  <a:prstClr val="black"/>
                </a:solidFill>
              </a:rPr>
              <a:t>Cluster 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7955615" y="5217554"/>
            <a:ext cx="78833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000" dirty="0" smtClean="0">
                <a:solidFill>
                  <a:prstClr val="black"/>
                </a:solidFill>
              </a:rPr>
              <a:t>RTN </a:t>
            </a:r>
            <a:r>
              <a:rPr lang="en-US" sz="1000" dirty="0" smtClean="0">
                <a:solidFill>
                  <a:prstClr val="black"/>
                </a:solidFill>
              </a:rPr>
              <a:t>Cluster</a:t>
            </a:r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4914045" y="5207278"/>
            <a:ext cx="80241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000" dirty="0" smtClean="0">
                <a:solidFill>
                  <a:prstClr val="black"/>
                </a:solidFill>
              </a:rPr>
              <a:t>Bridge </a:t>
            </a:r>
            <a:r>
              <a:rPr lang="en-US" sz="1000" dirty="0" smtClean="0">
                <a:solidFill>
                  <a:prstClr val="black"/>
                </a:solidFill>
              </a:rPr>
              <a:t>Cluster</a:t>
            </a:r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7723667" y="3025936"/>
            <a:ext cx="78151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000" dirty="0" smtClean="0">
                <a:solidFill>
                  <a:prstClr val="black"/>
                </a:solidFill>
              </a:rPr>
              <a:t>Oracle Cluster</a:t>
            </a:r>
            <a:endParaRPr lang="en-US" sz="1000" dirty="0">
              <a:solidFill>
                <a:prstClr val="black"/>
              </a:solidFill>
            </a:endParaRPr>
          </a:p>
        </p:txBody>
      </p:sp>
      <p:cxnSp>
        <p:nvCxnSpPr>
          <p:cNvPr id="31" name="Straight Connector 30"/>
          <p:cNvCxnSpPr/>
          <p:nvPr/>
        </p:nvCxnSpPr>
        <p:spPr>
          <a:xfrm>
            <a:off x="2971800" y="3655267"/>
            <a:ext cx="604268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025" name="Straight Connector 1024"/>
          <p:cNvCxnSpPr>
            <a:stCxn id="85" idx="0"/>
          </p:cNvCxnSpPr>
          <p:nvPr/>
        </p:nvCxnSpPr>
        <p:spPr>
          <a:xfrm flipH="1" flipV="1">
            <a:off x="5326677" y="3668022"/>
            <a:ext cx="1" cy="280434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032" name="Straight Connector 1031"/>
          <p:cNvCxnSpPr>
            <a:stCxn id="113" idx="0"/>
          </p:cNvCxnSpPr>
          <p:nvPr/>
        </p:nvCxnSpPr>
        <p:spPr>
          <a:xfrm flipV="1">
            <a:off x="6795839" y="3643045"/>
            <a:ext cx="0" cy="256832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036" name="Straight Connector 1035"/>
          <p:cNvCxnSpPr/>
          <p:nvPr/>
        </p:nvCxnSpPr>
        <p:spPr>
          <a:xfrm>
            <a:off x="7238408" y="3420709"/>
            <a:ext cx="20420" cy="261938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049" name="Straight Connector 1048"/>
          <p:cNvCxnSpPr>
            <a:stCxn id="165" idx="4"/>
          </p:cNvCxnSpPr>
          <p:nvPr/>
        </p:nvCxnSpPr>
        <p:spPr>
          <a:xfrm>
            <a:off x="4650958" y="3377707"/>
            <a:ext cx="0" cy="290315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2819400" y="838200"/>
            <a:ext cx="0" cy="5562986"/>
          </a:xfrm>
          <a:prstGeom prst="line">
            <a:avLst/>
          </a:prstGeom>
          <a:ln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9" name="Rectangle 98"/>
          <p:cNvSpPr/>
          <p:nvPr/>
        </p:nvSpPr>
        <p:spPr>
          <a:xfrm>
            <a:off x="1454983" y="4365721"/>
            <a:ext cx="89296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000" dirty="0" smtClean="0">
                <a:solidFill>
                  <a:prstClr val="black"/>
                </a:solidFill>
              </a:rPr>
              <a:t>Perimeter Cluster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100" name="Rectangle 99"/>
          <p:cNvSpPr/>
          <p:nvPr/>
        </p:nvSpPr>
        <p:spPr>
          <a:xfrm>
            <a:off x="2555676" y="623460"/>
            <a:ext cx="52744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200" dirty="0" smtClean="0">
                <a:solidFill>
                  <a:prstClr val="black"/>
                </a:solidFill>
              </a:rPr>
              <a:t>DMZ</a:t>
            </a:r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111" name="Rectangle 110"/>
          <p:cNvSpPr/>
          <p:nvPr/>
        </p:nvSpPr>
        <p:spPr>
          <a:xfrm>
            <a:off x="3214273" y="4566386"/>
            <a:ext cx="150266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000" dirty="0" err="1" smtClean="0">
                <a:solidFill>
                  <a:prstClr val="black"/>
                </a:solidFill>
              </a:rPr>
              <a:t>Payor</a:t>
            </a:r>
            <a:r>
              <a:rPr lang="en-US" sz="1000" dirty="0" smtClean="0">
                <a:solidFill>
                  <a:prstClr val="black"/>
                </a:solidFill>
              </a:rPr>
              <a:t> Data/Configuration</a:t>
            </a:r>
            <a:r>
              <a:rPr lang="en-US" sz="1000" dirty="0" smtClean="0">
                <a:solidFill>
                  <a:prstClr val="black"/>
                </a:solidFill>
              </a:rPr>
              <a:t/>
            </a:r>
            <a:br>
              <a:rPr lang="en-US" sz="1000" dirty="0" smtClean="0">
                <a:solidFill>
                  <a:prstClr val="black"/>
                </a:solidFill>
              </a:rPr>
            </a:br>
            <a:r>
              <a:rPr lang="en-US" sz="1000" dirty="0" smtClean="0">
                <a:solidFill>
                  <a:prstClr val="black"/>
                </a:solidFill>
              </a:rPr>
              <a:t>(Network File</a:t>
            </a:r>
            <a:r>
              <a:rPr lang="en-US" sz="1000" dirty="0">
                <a:solidFill>
                  <a:prstClr val="black"/>
                </a:solidFill>
              </a:rPr>
              <a:t> </a:t>
            </a:r>
            <a:r>
              <a:rPr lang="en-US" sz="1000" dirty="0" smtClean="0">
                <a:solidFill>
                  <a:prstClr val="black"/>
                </a:solidFill>
              </a:rPr>
              <a:t>System)</a:t>
            </a:r>
          </a:p>
        </p:txBody>
      </p:sp>
      <p:sp>
        <p:nvSpPr>
          <p:cNvPr id="76" name="Rectangle 75"/>
          <p:cNvSpPr/>
          <p:nvPr/>
        </p:nvSpPr>
        <p:spPr>
          <a:xfrm>
            <a:off x="4231945" y="1902634"/>
            <a:ext cx="838026" cy="34846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Load Balancer</a:t>
            </a:r>
            <a:endParaRPr lang="en-US" sz="800" dirty="0"/>
          </a:p>
        </p:txBody>
      </p:sp>
      <p:pic>
        <p:nvPicPr>
          <p:cNvPr id="80" name="Picture 10" descr="C:\Users\achatterjee\AppData\Local\Microsoft\Windows\Temporary Internet Files\Content.IE5\XX2BMQA4\110px-Firefox_3.5_logo[1]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4494" y="1204344"/>
            <a:ext cx="376370" cy="376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3" name="Straight Connector 82"/>
          <p:cNvCxnSpPr>
            <a:stCxn id="80" idx="2"/>
            <a:endCxn id="76" idx="0"/>
          </p:cNvCxnSpPr>
          <p:nvPr/>
        </p:nvCxnSpPr>
        <p:spPr>
          <a:xfrm flipH="1">
            <a:off x="4650958" y="1580714"/>
            <a:ext cx="1721" cy="32192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26" name="Rectangle 125"/>
          <p:cNvSpPr/>
          <p:nvPr/>
        </p:nvSpPr>
        <p:spPr>
          <a:xfrm>
            <a:off x="3661735" y="1008457"/>
            <a:ext cx="80959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000" dirty="0" smtClean="0">
                <a:solidFill>
                  <a:prstClr val="black"/>
                </a:solidFill>
              </a:rPr>
              <a:t>Business Process User Interface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47643" y="58825"/>
            <a:ext cx="4724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Convergence Point</a:t>
            </a:r>
            <a:r>
              <a:rPr lang="en-US" dirty="0" smtClean="0"/>
              <a:t> </a:t>
            </a:r>
            <a:r>
              <a:rPr lang="en-US" dirty="0" smtClean="0"/>
              <a:t>Deployment Architecture</a:t>
            </a:r>
            <a:endParaRPr lang="en-US" dirty="0"/>
          </a:p>
        </p:txBody>
      </p:sp>
      <p:sp>
        <p:nvSpPr>
          <p:cNvPr id="79" name="Rectangle 78"/>
          <p:cNvSpPr/>
          <p:nvPr/>
        </p:nvSpPr>
        <p:spPr>
          <a:xfrm>
            <a:off x="1001909" y="2095664"/>
            <a:ext cx="89296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000" dirty="0" smtClean="0">
                <a:solidFill>
                  <a:prstClr val="black"/>
                </a:solidFill>
              </a:rPr>
              <a:t>Gateway</a:t>
            </a:r>
          </a:p>
          <a:p>
            <a:pPr lvl="0"/>
            <a:r>
              <a:rPr lang="en-US" sz="1000" dirty="0" smtClean="0">
                <a:solidFill>
                  <a:prstClr val="black"/>
                </a:solidFill>
              </a:rPr>
              <a:t>Cluster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103" name="Rectangle 102"/>
          <p:cNvSpPr/>
          <p:nvPr/>
        </p:nvSpPr>
        <p:spPr>
          <a:xfrm>
            <a:off x="3214273" y="2566316"/>
            <a:ext cx="82256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000" dirty="0" smtClean="0">
                <a:solidFill>
                  <a:prstClr val="black"/>
                </a:solidFill>
              </a:rPr>
              <a:t>Application</a:t>
            </a:r>
            <a:endParaRPr lang="en-US" sz="1000" dirty="0" smtClean="0">
              <a:solidFill>
                <a:prstClr val="black"/>
              </a:solidFill>
            </a:endParaRPr>
          </a:p>
          <a:p>
            <a:pPr lvl="0"/>
            <a:r>
              <a:rPr lang="en-US" sz="1000" dirty="0" smtClean="0">
                <a:solidFill>
                  <a:prstClr val="black"/>
                </a:solidFill>
              </a:rPr>
              <a:t>Cluster</a:t>
            </a:r>
            <a:endParaRPr lang="en-US" sz="1000" dirty="0">
              <a:solidFill>
                <a:prstClr val="black"/>
              </a:solidFill>
            </a:endParaRPr>
          </a:p>
        </p:txBody>
      </p:sp>
      <p:cxnSp>
        <p:nvCxnSpPr>
          <p:cNvPr id="159" name="Straight Connector 158"/>
          <p:cNvCxnSpPr>
            <a:endCxn id="1035" idx="0"/>
          </p:cNvCxnSpPr>
          <p:nvPr/>
        </p:nvCxnSpPr>
        <p:spPr>
          <a:xfrm flipH="1">
            <a:off x="3992439" y="3669799"/>
            <a:ext cx="7086" cy="453864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61" name="Straight Connector 160"/>
          <p:cNvCxnSpPr>
            <a:stCxn id="78" idx="0"/>
          </p:cNvCxnSpPr>
          <p:nvPr/>
        </p:nvCxnSpPr>
        <p:spPr>
          <a:xfrm flipV="1">
            <a:off x="8174444" y="3682647"/>
            <a:ext cx="0" cy="186291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143" name="Picture 3" descr="C:\Users\achatterjee\AppData\Local\Microsoft\Windows\Temporary Internet Files\Content.IE5\XX2BMQA4\2816498693_f77ca9517d[1]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0335" y="3437646"/>
            <a:ext cx="464469" cy="460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7" name="Straight Connector 186"/>
          <p:cNvCxnSpPr/>
          <p:nvPr/>
        </p:nvCxnSpPr>
        <p:spPr>
          <a:xfrm>
            <a:off x="2102050" y="2882267"/>
            <a:ext cx="720675" cy="0"/>
          </a:xfrm>
          <a:prstGeom prst="line">
            <a:avLst/>
          </a:prstGeom>
          <a:ln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Connector 190"/>
          <p:cNvCxnSpPr/>
          <p:nvPr/>
        </p:nvCxnSpPr>
        <p:spPr>
          <a:xfrm flipV="1">
            <a:off x="2457468" y="5369826"/>
            <a:ext cx="361932" cy="2156"/>
          </a:xfrm>
          <a:prstGeom prst="line">
            <a:avLst/>
          </a:prstGeom>
          <a:ln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>
            <a:off x="523512" y="5407332"/>
            <a:ext cx="686693" cy="0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8" name="Rectangle 57"/>
          <p:cNvSpPr/>
          <p:nvPr/>
        </p:nvSpPr>
        <p:spPr>
          <a:xfrm>
            <a:off x="7700" y="2231721"/>
            <a:ext cx="80959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800" dirty="0" smtClean="0">
                <a:solidFill>
                  <a:prstClr val="black"/>
                </a:solidFill>
              </a:rPr>
              <a:t>Real-time</a:t>
            </a:r>
          </a:p>
          <a:p>
            <a:pPr lvl="0"/>
            <a:r>
              <a:rPr lang="en-US" sz="800" dirty="0" smtClean="0">
                <a:solidFill>
                  <a:prstClr val="black"/>
                </a:solidFill>
              </a:rPr>
              <a:t>Submissions</a:t>
            </a:r>
            <a:endParaRPr lang="en-US" sz="800" dirty="0">
              <a:solidFill>
                <a:prstClr val="black"/>
              </a:solidFill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259088" y="5448387"/>
            <a:ext cx="80959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800" dirty="0" smtClean="0">
                <a:solidFill>
                  <a:prstClr val="black"/>
                </a:solidFill>
              </a:rPr>
              <a:t>Batch</a:t>
            </a:r>
          </a:p>
          <a:p>
            <a:pPr lvl="0"/>
            <a:r>
              <a:rPr lang="en-US" sz="800" dirty="0" smtClean="0">
                <a:solidFill>
                  <a:prstClr val="black"/>
                </a:solidFill>
              </a:rPr>
              <a:t>Submissions</a:t>
            </a:r>
          </a:p>
          <a:p>
            <a:pPr lvl="0"/>
            <a:r>
              <a:rPr lang="en-US" sz="800" dirty="0" smtClean="0">
                <a:solidFill>
                  <a:prstClr val="black"/>
                </a:solidFill>
              </a:rPr>
              <a:t>(Push/Pull)</a:t>
            </a:r>
            <a:endParaRPr lang="en-US" sz="800" dirty="0">
              <a:solidFill>
                <a:prstClr val="black"/>
              </a:solidFill>
            </a:endParaRPr>
          </a:p>
        </p:txBody>
      </p:sp>
      <p:cxnSp>
        <p:nvCxnSpPr>
          <p:cNvPr id="15" name="Elbow Connector 14"/>
          <p:cNvCxnSpPr>
            <a:stCxn id="167" idx="4"/>
          </p:cNvCxnSpPr>
          <p:nvPr/>
        </p:nvCxnSpPr>
        <p:spPr>
          <a:xfrm rot="5400000">
            <a:off x="814516" y="3263776"/>
            <a:ext cx="217230" cy="1054973"/>
          </a:xfrm>
          <a:prstGeom prst="bentConnector2">
            <a:avLst/>
          </a:prstGeom>
          <a:ln>
            <a:headEnd type="triangle" w="med" len="med"/>
            <a:tailEnd type="triangl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62" name="Rectangle 61"/>
          <p:cNvSpPr/>
          <p:nvPr/>
        </p:nvSpPr>
        <p:spPr>
          <a:xfrm>
            <a:off x="200129" y="3987039"/>
            <a:ext cx="80959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800" dirty="0" smtClean="0">
                <a:solidFill>
                  <a:prstClr val="black"/>
                </a:solidFill>
              </a:rPr>
              <a:t>Applications Integration</a:t>
            </a:r>
            <a:endParaRPr lang="en-US" sz="800" dirty="0">
              <a:solidFill>
                <a:prstClr val="black"/>
              </a:solidFill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2877292" y="3222202"/>
            <a:ext cx="599333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800" dirty="0" smtClean="0">
                <a:solidFill>
                  <a:prstClr val="black"/>
                </a:solidFill>
              </a:rPr>
              <a:t>Firewall</a:t>
            </a:r>
            <a:endParaRPr lang="en-US" sz="800" dirty="0">
              <a:solidFill>
                <a:prstClr val="black"/>
              </a:solidFill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512128" y="2942472"/>
            <a:ext cx="629375" cy="34846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Load Balancer</a:t>
            </a:r>
            <a:endParaRPr lang="en-US" sz="800" dirty="0"/>
          </a:p>
        </p:txBody>
      </p:sp>
      <p:cxnSp>
        <p:nvCxnSpPr>
          <p:cNvPr id="17" name="Elbow Connector 16"/>
          <p:cNvCxnSpPr>
            <a:endCxn id="64" idx="1"/>
          </p:cNvCxnSpPr>
          <p:nvPr/>
        </p:nvCxnSpPr>
        <p:spPr>
          <a:xfrm rot="16200000" flipH="1">
            <a:off x="129905" y="2734479"/>
            <a:ext cx="531479" cy="232968"/>
          </a:xfrm>
          <a:prstGeom prst="bentConnector2">
            <a:avLst/>
          </a:prstGeom>
          <a:ln>
            <a:headEnd type="none" w="med" len="med"/>
            <a:tailEnd type="triangl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2789528" y="6108347"/>
            <a:ext cx="6999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Trusted</a:t>
            </a:r>
            <a:endParaRPr lang="en-US" sz="1200" dirty="0"/>
          </a:p>
        </p:txBody>
      </p:sp>
      <p:sp>
        <p:nvSpPr>
          <p:cNvPr id="65" name="TextBox 64"/>
          <p:cNvSpPr txBox="1"/>
          <p:nvPr/>
        </p:nvSpPr>
        <p:spPr>
          <a:xfrm>
            <a:off x="2032512" y="6108348"/>
            <a:ext cx="8499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Untrusted</a:t>
            </a:r>
            <a:endParaRPr lang="en-US" sz="1200" dirty="0"/>
          </a:p>
        </p:txBody>
      </p:sp>
      <p:pic>
        <p:nvPicPr>
          <p:cNvPr id="78" name="Picture 6" descr="C:\Users\achatterjee\AppData\Local\Microsoft\Windows\Temporary Internet Files\Content.IE5\XX2BMQA4\server-zazou[1]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6933" y="3868938"/>
            <a:ext cx="1475021" cy="1043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" name="Picture 6" descr="C:\Users\achatterjee\AppData\Local\Microsoft\Windows\Temporary Internet Files\Content.IE5\XX2BMQA4\server-zazou[1]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9333" y="4021338"/>
            <a:ext cx="1475021" cy="1043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" name="Picture 6" descr="C:\Users\achatterjee\AppData\Local\Microsoft\Windows\Temporary Internet Files\Content.IE5\XX2BMQA4\server-zazou[1]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1733" y="4173738"/>
            <a:ext cx="1475021" cy="1043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4" name="Picture 6" descr="C:\Users\achatterjee\AppData\Local\Microsoft\Windows\Temporary Internet Files\Content.IE5\XX2BMQA4\server-zazou[1]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4133" y="4326138"/>
            <a:ext cx="1475021" cy="1043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" name="Picture 6" descr="C:\Users\achatterjee\AppData\Local\Microsoft\Windows\Temporary Internet Files\Content.IE5\XX2BMQA4\server-zazou[1]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9167" y="3948456"/>
            <a:ext cx="1475021" cy="1043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" name="Picture 6" descr="C:\Users\achatterjee\AppData\Local\Microsoft\Windows\Temporary Internet Files\Content.IE5\XX2BMQA4\server-zazou[1]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1567" y="4100856"/>
            <a:ext cx="1475021" cy="1043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" name="Picture 6" descr="C:\Users\achatterjee\AppData\Local\Microsoft\Windows\Temporary Internet Files\Content.IE5\XX2BMQA4\server-zazou[1]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6984" y="2209842"/>
            <a:ext cx="1475021" cy="1043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" name="Picture 6" descr="C:\Users\achatterjee\AppData\Local\Microsoft\Windows\Temporary Internet Files\Content.IE5\XX2BMQA4\server-zazou[1]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1631" y="2329293"/>
            <a:ext cx="1475021" cy="1043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6" name="Picture 6" descr="C:\Users\achatterjee\AppData\Local\Microsoft\Windows\Temporary Internet Files\Content.IE5\XX2BMQA4\server-zazou[1]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850" y="4733263"/>
            <a:ext cx="1475021" cy="1043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" name="Picture 6" descr="C:\Users\achatterjee\AppData\Local\Microsoft\Windows\Temporary Internet Files\Content.IE5\XX2BMQA4\server-zazou[1]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8250" y="4885663"/>
            <a:ext cx="1475021" cy="1043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" name="Picture 6" descr="C:\Users\achatterjee\AppData\Local\Microsoft\Windows\Temporary Internet Files\Content.IE5\XX2BMQA4\server-zazou[1]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8918" y="2168494"/>
            <a:ext cx="1475021" cy="1043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" name="Picture 6" descr="C:\Users\achatterjee\AppData\Local\Microsoft\Windows\Temporary Internet Files\Content.IE5\XX2BMQA4\server-zazou[1]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1318" y="2320894"/>
            <a:ext cx="1475021" cy="1043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" name="Picture 6" descr="C:\Users\achatterjee\AppData\Local\Microsoft\Windows\Temporary Internet Files\Content.IE5\XX2BMQA4\server-zazou[1]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485" y="2349880"/>
            <a:ext cx="1475021" cy="1043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0" name="Picture 6" descr="C:\Users\achatterjee\AppData\Local\Microsoft\Windows\Temporary Internet Files\Content.IE5\XX2BMQA4\server-zazou[1]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859" y="2495774"/>
            <a:ext cx="1475021" cy="1043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" name="Picture 6" descr="C:\Users\achatterjee\AppData\Local\Microsoft\Windows\Temporary Internet Files\Content.IE5\XX2BMQA4\server-zazou[1]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259" y="2648174"/>
            <a:ext cx="1475021" cy="1043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3" name="Picture 6" descr="C:\Users\achatterjee\AppData\Local\Microsoft\Windows\Temporary Internet Files\Content.IE5\XX2BMQA4\server-zazou[1]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8328" y="3899877"/>
            <a:ext cx="1475021" cy="1043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4" name="Picture 6" descr="C:\Users\achatterjee\AppData\Local\Microsoft\Windows\Temporary Internet Files\Content.IE5\XX2BMQA4\server-zazou[1]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0728" y="4052277"/>
            <a:ext cx="1475021" cy="1043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5" name="Picture 6" descr="C:\Users\achatterjee\AppData\Local\Microsoft\Windows\Temporary Internet Files\Content.IE5\XX2BMQA4\server-zazou[1]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619" y="718460"/>
            <a:ext cx="1475021" cy="1043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6" name="Picture 6" descr="C:\Users\achatterjee\AppData\Local\Microsoft\Windows\Temporary Internet Files\Content.IE5\XX2BMQA4\server-zazou[1]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019" y="870860"/>
            <a:ext cx="1475021" cy="1043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8" name="Rectangle 117"/>
          <p:cNvSpPr/>
          <p:nvPr/>
        </p:nvSpPr>
        <p:spPr>
          <a:xfrm>
            <a:off x="343068" y="1115903"/>
            <a:ext cx="629375" cy="34846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Load Balancer</a:t>
            </a:r>
            <a:endParaRPr lang="en-US" sz="800" dirty="0"/>
          </a:p>
        </p:txBody>
      </p:sp>
      <p:cxnSp>
        <p:nvCxnSpPr>
          <p:cNvPr id="119" name="Straight Connector 118"/>
          <p:cNvCxnSpPr/>
          <p:nvPr/>
        </p:nvCxnSpPr>
        <p:spPr>
          <a:xfrm>
            <a:off x="2102050" y="1319281"/>
            <a:ext cx="720675" cy="0"/>
          </a:xfrm>
          <a:prstGeom prst="line">
            <a:avLst/>
          </a:prstGeom>
          <a:ln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0" name="Rectangle 119"/>
          <p:cNvSpPr/>
          <p:nvPr/>
        </p:nvSpPr>
        <p:spPr>
          <a:xfrm>
            <a:off x="1044510" y="369432"/>
            <a:ext cx="89296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000" dirty="0" smtClean="0">
                <a:solidFill>
                  <a:prstClr val="black"/>
                </a:solidFill>
              </a:rPr>
              <a:t>Portal</a:t>
            </a:r>
            <a:endParaRPr lang="en-US" sz="1000" dirty="0" smtClean="0">
              <a:solidFill>
                <a:prstClr val="black"/>
              </a:solidFill>
            </a:endParaRPr>
          </a:p>
          <a:p>
            <a:pPr lvl="0"/>
            <a:r>
              <a:rPr lang="en-US" sz="1000" dirty="0" smtClean="0">
                <a:solidFill>
                  <a:prstClr val="black"/>
                </a:solidFill>
              </a:rPr>
              <a:t>Cluster</a:t>
            </a:r>
            <a:endParaRPr lang="en-US" sz="1000" dirty="0">
              <a:solidFill>
                <a:prstClr val="black"/>
              </a:solidFill>
            </a:endParaRPr>
          </a:p>
        </p:txBody>
      </p:sp>
      <p:pic>
        <p:nvPicPr>
          <p:cNvPr id="1031" name="Picture 7" descr="C:\Users\achatterjee\AppData\Local\Microsoft\Windows\Temporary Internet Files\Content.IE5\OSI6ML4A\Database_icon_simple[1]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1439" y="2144635"/>
            <a:ext cx="440588" cy="440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7" name="Rectangle 136"/>
          <p:cNvSpPr/>
          <p:nvPr/>
        </p:nvSpPr>
        <p:spPr>
          <a:xfrm>
            <a:off x="7940090" y="2105450"/>
            <a:ext cx="111428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800" dirty="0" err="1" smtClean="0">
                <a:solidFill>
                  <a:prstClr val="black"/>
                </a:solidFill>
              </a:rPr>
              <a:t>Payor</a:t>
            </a:r>
            <a:r>
              <a:rPr lang="en-US" sz="800" dirty="0" smtClean="0">
                <a:solidFill>
                  <a:prstClr val="black"/>
                </a:solidFill>
              </a:rPr>
              <a:t> Schemas</a:t>
            </a:r>
            <a:endParaRPr lang="en-US" sz="800" dirty="0" smtClean="0">
              <a:solidFill>
                <a:prstClr val="black"/>
              </a:solidFill>
            </a:endParaRPr>
          </a:p>
        </p:txBody>
      </p:sp>
      <p:pic>
        <p:nvPicPr>
          <p:cNvPr id="53" name="Picture 8" descr="C:\Users\achatterjee\AppData\Local\Microsoft\Windows\Temporary Internet Files\Content.IE5\XX2BMQA4\Oracle_Database[1]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4226" y="2715640"/>
            <a:ext cx="355211" cy="501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6" name="Elbow Connector 55"/>
          <p:cNvCxnSpPr>
            <a:stCxn id="1031" idx="0"/>
            <a:endCxn id="57" idx="1"/>
          </p:cNvCxnSpPr>
          <p:nvPr/>
        </p:nvCxnSpPr>
        <p:spPr>
          <a:xfrm rot="5400000" flipH="1" flipV="1">
            <a:off x="7438305" y="1444493"/>
            <a:ext cx="1003571" cy="396715"/>
          </a:xfrm>
          <a:prstGeom prst="bentConnector4">
            <a:avLst>
              <a:gd name="adj1" fmla="val 49942"/>
              <a:gd name="adj2" fmla="val 157623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7" name="Cloud"/>
          <p:cNvSpPr>
            <a:spLocks noChangeAspect="1" noEditPoints="1" noChangeArrowheads="1"/>
          </p:cNvSpPr>
          <p:nvPr/>
        </p:nvSpPr>
        <p:spPr bwMode="auto">
          <a:xfrm>
            <a:off x="7238408" y="58826"/>
            <a:ext cx="1800080" cy="1083392"/>
          </a:xfrm>
          <a:custGeom>
            <a:avLst/>
            <a:gdLst>
              <a:gd name="T0" fmla="*/ 67 w 21600"/>
              <a:gd name="T1" fmla="*/ 10800 h 21600"/>
              <a:gd name="T2" fmla="*/ 10800 w 21600"/>
              <a:gd name="T3" fmla="*/ 21577 h 21600"/>
              <a:gd name="T4" fmla="*/ 21582 w 21600"/>
              <a:gd name="T5" fmla="*/ 10800 h 21600"/>
              <a:gd name="T6" fmla="*/ 10800 w 21600"/>
              <a:gd name="T7" fmla="*/ 1235 h 21600"/>
              <a:gd name="T8" fmla="*/ 2977 w 21600"/>
              <a:gd name="T9" fmla="*/ 3262 h 21600"/>
              <a:gd name="T10" fmla="*/ 17087 w 21600"/>
              <a:gd name="T11" fmla="*/ 173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 extrusionOk="0">
                <a:moveTo>
                  <a:pt x="1949" y="7180"/>
                </a:moveTo>
                <a:cubicBezTo>
                  <a:pt x="841" y="7336"/>
                  <a:pt x="0" y="8613"/>
                  <a:pt x="0" y="10137"/>
                </a:cubicBezTo>
                <a:cubicBezTo>
                  <a:pt x="-1" y="11192"/>
                  <a:pt x="409" y="12169"/>
                  <a:pt x="1074" y="12702"/>
                </a:cubicBezTo>
                <a:lnTo>
                  <a:pt x="1063" y="12668"/>
                </a:lnTo>
                <a:cubicBezTo>
                  <a:pt x="685" y="13217"/>
                  <a:pt x="475" y="13940"/>
                  <a:pt x="475" y="14690"/>
                </a:cubicBezTo>
                <a:cubicBezTo>
                  <a:pt x="475" y="16325"/>
                  <a:pt x="1451" y="17650"/>
                  <a:pt x="2655" y="17650"/>
                </a:cubicBezTo>
                <a:cubicBezTo>
                  <a:pt x="2739" y="17650"/>
                  <a:pt x="2824" y="17643"/>
                  <a:pt x="2909" y="17629"/>
                </a:cubicBezTo>
                <a:lnTo>
                  <a:pt x="2897" y="17649"/>
                </a:lnTo>
                <a:cubicBezTo>
                  <a:pt x="3585" y="19288"/>
                  <a:pt x="4863" y="20300"/>
                  <a:pt x="6247" y="20300"/>
                </a:cubicBezTo>
                <a:cubicBezTo>
                  <a:pt x="6947" y="20299"/>
                  <a:pt x="7635" y="20039"/>
                  <a:pt x="8235" y="19546"/>
                </a:cubicBezTo>
                <a:lnTo>
                  <a:pt x="8229" y="19550"/>
                </a:lnTo>
                <a:cubicBezTo>
                  <a:pt x="8855" y="20829"/>
                  <a:pt x="9908" y="21597"/>
                  <a:pt x="11036" y="21597"/>
                </a:cubicBezTo>
                <a:cubicBezTo>
                  <a:pt x="12523" y="21596"/>
                  <a:pt x="13836" y="20267"/>
                  <a:pt x="14267" y="18324"/>
                </a:cubicBezTo>
                <a:lnTo>
                  <a:pt x="14270" y="18350"/>
                </a:lnTo>
                <a:cubicBezTo>
                  <a:pt x="14730" y="18740"/>
                  <a:pt x="15260" y="18947"/>
                  <a:pt x="15802" y="18947"/>
                </a:cubicBezTo>
                <a:cubicBezTo>
                  <a:pt x="17390" y="18946"/>
                  <a:pt x="18682" y="17205"/>
                  <a:pt x="18694" y="15045"/>
                </a:cubicBezTo>
                <a:lnTo>
                  <a:pt x="18689" y="15035"/>
                </a:lnTo>
                <a:cubicBezTo>
                  <a:pt x="20357" y="14710"/>
                  <a:pt x="21597" y="12765"/>
                  <a:pt x="21597" y="10472"/>
                </a:cubicBezTo>
                <a:cubicBezTo>
                  <a:pt x="21597" y="9456"/>
                  <a:pt x="21350" y="8469"/>
                  <a:pt x="20896" y="7663"/>
                </a:cubicBezTo>
                <a:lnTo>
                  <a:pt x="20889" y="7661"/>
                </a:lnTo>
                <a:cubicBezTo>
                  <a:pt x="21031" y="7208"/>
                  <a:pt x="21105" y="6721"/>
                  <a:pt x="21105" y="6228"/>
                </a:cubicBezTo>
                <a:cubicBezTo>
                  <a:pt x="21105" y="4588"/>
                  <a:pt x="20299" y="3150"/>
                  <a:pt x="19139" y="2719"/>
                </a:cubicBezTo>
                <a:lnTo>
                  <a:pt x="19148" y="2712"/>
                </a:lnTo>
                <a:cubicBezTo>
                  <a:pt x="18940" y="1142"/>
                  <a:pt x="17933" y="0"/>
                  <a:pt x="16758" y="0"/>
                </a:cubicBezTo>
                <a:cubicBezTo>
                  <a:pt x="16044" y="-1"/>
                  <a:pt x="15367" y="426"/>
                  <a:pt x="14905" y="1165"/>
                </a:cubicBezTo>
                <a:lnTo>
                  <a:pt x="14909" y="1170"/>
                </a:lnTo>
                <a:cubicBezTo>
                  <a:pt x="14497" y="432"/>
                  <a:pt x="13855" y="0"/>
                  <a:pt x="13174" y="0"/>
                </a:cubicBezTo>
                <a:cubicBezTo>
                  <a:pt x="12347" y="-1"/>
                  <a:pt x="11590" y="637"/>
                  <a:pt x="11221" y="1645"/>
                </a:cubicBezTo>
                <a:lnTo>
                  <a:pt x="11229" y="1694"/>
                </a:lnTo>
                <a:cubicBezTo>
                  <a:pt x="10730" y="1024"/>
                  <a:pt x="10058" y="650"/>
                  <a:pt x="9358" y="650"/>
                </a:cubicBezTo>
                <a:cubicBezTo>
                  <a:pt x="8372" y="649"/>
                  <a:pt x="7466" y="1391"/>
                  <a:pt x="7003" y="2578"/>
                </a:cubicBezTo>
                <a:lnTo>
                  <a:pt x="6995" y="2602"/>
                </a:lnTo>
                <a:cubicBezTo>
                  <a:pt x="6477" y="2189"/>
                  <a:pt x="5888" y="1972"/>
                  <a:pt x="5288" y="1972"/>
                </a:cubicBezTo>
                <a:cubicBezTo>
                  <a:pt x="3423" y="1972"/>
                  <a:pt x="1912" y="4029"/>
                  <a:pt x="1912" y="6567"/>
                </a:cubicBezTo>
                <a:cubicBezTo>
                  <a:pt x="1911" y="6774"/>
                  <a:pt x="1922" y="6981"/>
                  <a:pt x="1942" y="7186"/>
                </a:cubicBezTo>
                <a:close/>
              </a:path>
              <a:path w="21600" h="21600" fill="none" extrusionOk="0">
                <a:moveTo>
                  <a:pt x="1074" y="12702"/>
                </a:moveTo>
                <a:cubicBezTo>
                  <a:pt x="1407" y="12969"/>
                  <a:pt x="1786" y="13110"/>
                  <a:pt x="2172" y="13110"/>
                </a:cubicBezTo>
                <a:cubicBezTo>
                  <a:pt x="2228" y="13109"/>
                  <a:pt x="2285" y="13107"/>
                  <a:pt x="2341" y="13101"/>
                </a:cubicBezTo>
              </a:path>
              <a:path w="21600" h="21600" fill="none" extrusionOk="0">
                <a:moveTo>
                  <a:pt x="2909" y="17629"/>
                </a:moveTo>
                <a:cubicBezTo>
                  <a:pt x="3099" y="17599"/>
                  <a:pt x="3285" y="17535"/>
                  <a:pt x="3463" y="17439"/>
                </a:cubicBezTo>
              </a:path>
              <a:path w="21600" h="21600" fill="none" extrusionOk="0">
                <a:moveTo>
                  <a:pt x="7895" y="18680"/>
                </a:moveTo>
                <a:cubicBezTo>
                  <a:pt x="7983" y="18985"/>
                  <a:pt x="8095" y="19277"/>
                  <a:pt x="8229" y="19550"/>
                </a:cubicBezTo>
              </a:path>
              <a:path w="21600" h="21600" fill="none" extrusionOk="0">
                <a:moveTo>
                  <a:pt x="14267" y="18324"/>
                </a:moveTo>
                <a:cubicBezTo>
                  <a:pt x="14336" y="18013"/>
                  <a:pt x="14380" y="17693"/>
                  <a:pt x="14400" y="17370"/>
                </a:cubicBezTo>
              </a:path>
              <a:path w="21600" h="21600" fill="none" extrusionOk="0">
                <a:moveTo>
                  <a:pt x="18694" y="15045"/>
                </a:moveTo>
                <a:cubicBezTo>
                  <a:pt x="18694" y="15034"/>
                  <a:pt x="18695" y="15024"/>
                  <a:pt x="18695" y="15013"/>
                </a:cubicBezTo>
                <a:cubicBezTo>
                  <a:pt x="18695" y="13508"/>
                  <a:pt x="18063" y="12136"/>
                  <a:pt x="17069" y="11477"/>
                </a:cubicBezTo>
              </a:path>
              <a:path w="21600" h="21600" fill="none" extrusionOk="0">
                <a:moveTo>
                  <a:pt x="20165" y="8999"/>
                </a:moveTo>
                <a:cubicBezTo>
                  <a:pt x="20479" y="8635"/>
                  <a:pt x="20726" y="8177"/>
                  <a:pt x="20889" y="7661"/>
                </a:cubicBezTo>
              </a:path>
              <a:path w="21600" h="21600" fill="none" extrusionOk="0">
                <a:moveTo>
                  <a:pt x="19186" y="3344"/>
                </a:moveTo>
                <a:cubicBezTo>
                  <a:pt x="19186" y="3328"/>
                  <a:pt x="19187" y="3313"/>
                  <a:pt x="19187" y="3297"/>
                </a:cubicBezTo>
                <a:cubicBezTo>
                  <a:pt x="19187" y="3101"/>
                  <a:pt x="19174" y="2905"/>
                  <a:pt x="19148" y="2712"/>
                </a:cubicBezTo>
              </a:path>
              <a:path w="21600" h="21600" fill="none" extrusionOk="0">
                <a:moveTo>
                  <a:pt x="14905" y="1165"/>
                </a:moveTo>
                <a:cubicBezTo>
                  <a:pt x="14754" y="1408"/>
                  <a:pt x="14629" y="1679"/>
                  <a:pt x="14535" y="1971"/>
                </a:cubicBezTo>
              </a:path>
              <a:path w="21600" h="21600" fill="none" extrusionOk="0">
                <a:moveTo>
                  <a:pt x="11221" y="1645"/>
                </a:moveTo>
                <a:cubicBezTo>
                  <a:pt x="11140" y="1866"/>
                  <a:pt x="11080" y="2099"/>
                  <a:pt x="11041" y="2340"/>
                </a:cubicBezTo>
              </a:path>
              <a:path w="21600" h="21600" fill="none" extrusionOk="0">
                <a:moveTo>
                  <a:pt x="7645" y="3276"/>
                </a:moveTo>
                <a:cubicBezTo>
                  <a:pt x="7449" y="3016"/>
                  <a:pt x="7231" y="2790"/>
                  <a:pt x="6995" y="2602"/>
                </a:cubicBezTo>
              </a:path>
              <a:path w="21600" h="21600" fill="none" extrusionOk="0">
                <a:moveTo>
                  <a:pt x="1942" y="7186"/>
                </a:moveTo>
                <a:cubicBezTo>
                  <a:pt x="1966" y="7426"/>
                  <a:pt x="2004" y="7663"/>
                  <a:pt x="2056" y="7895"/>
                </a:cubicBezTo>
              </a:path>
            </a:pathLst>
          </a:custGeom>
          <a:solidFill>
            <a:srgbClr val="FFBE7D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z="1200" dirty="0" smtClean="0"/>
              <a:t>Warehouse / Analytics</a:t>
            </a:r>
          </a:p>
          <a:p>
            <a:r>
              <a:rPr lang="en-US" sz="800" dirty="0" smtClean="0"/>
              <a:t>(there is a whole new world out there</a:t>
            </a:r>
            <a:r>
              <a:rPr lang="en-US" sz="1200" dirty="0" smtClean="0"/>
              <a:t>)</a:t>
            </a:r>
            <a:endParaRPr lang="en-US" sz="1200" dirty="0"/>
          </a:p>
        </p:txBody>
      </p:sp>
      <p:cxnSp>
        <p:nvCxnSpPr>
          <p:cNvPr id="154" name="Elbow Connector 153"/>
          <p:cNvCxnSpPr>
            <a:endCxn id="118" idx="1"/>
          </p:cNvCxnSpPr>
          <p:nvPr/>
        </p:nvCxnSpPr>
        <p:spPr>
          <a:xfrm rot="16200000" flipH="1">
            <a:off x="-79993" y="867073"/>
            <a:ext cx="645658" cy="200463"/>
          </a:xfrm>
          <a:prstGeom prst="bentConnector2">
            <a:avLst/>
          </a:prstGeom>
          <a:ln>
            <a:headEnd type="none" w="med" len="med"/>
            <a:tailEnd type="triangl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1035" name="Picture 11" descr="C:\Users\achatterjee\AppData\Local\Microsoft\Windows\Temporary Internet Files\Content.IE5\W6Z7U5QM\Crystal_folder2_html[1]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7639" y="4123663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0" name="Picture 7" descr="C:\Users\achatterjee\AppData\Local\Microsoft\Windows\Temporary Internet Files\Content.IE5\OSI6ML4A\Database_icon_simple[1]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0810" y="1923820"/>
            <a:ext cx="440588" cy="440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1" name="Rectangle 170"/>
          <p:cNvSpPr/>
          <p:nvPr/>
        </p:nvSpPr>
        <p:spPr>
          <a:xfrm>
            <a:off x="6243336" y="1735257"/>
            <a:ext cx="111428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800" dirty="0" err="1" smtClean="0">
                <a:solidFill>
                  <a:prstClr val="black"/>
                </a:solidFill>
              </a:rPr>
              <a:t>Nexxus</a:t>
            </a:r>
            <a:r>
              <a:rPr lang="en-US" sz="800" dirty="0" smtClean="0">
                <a:solidFill>
                  <a:prstClr val="black"/>
                </a:solidFill>
              </a:rPr>
              <a:t>  Schema</a:t>
            </a:r>
            <a:endParaRPr lang="en-US" sz="800" dirty="0" smtClean="0">
              <a:solidFill>
                <a:prstClr val="black"/>
              </a:solidFill>
            </a:endParaRPr>
          </a:p>
        </p:txBody>
      </p:sp>
      <p:pic>
        <p:nvPicPr>
          <p:cNvPr id="174" name="Picture 7" descr="C:\Users\achatterjee\AppData\Local\Microsoft\Windows\Temporary Internet Files\Content.IE5\OSI6ML4A\Database_icon_simple[1]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6541" y="2168494"/>
            <a:ext cx="440588" cy="440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5" name="Picture 7" descr="C:\Users\achatterjee\AppData\Local\Microsoft\Windows\Temporary Internet Files\Content.IE5\OSI6ML4A\Database_icon_simple[1]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3839" y="2297035"/>
            <a:ext cx="440588" cy="440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6" name="Picture 7" descr="C:\Users\achatterjee\AppData\Local\Microsoft\Windows\Temporary Internet Files\Content.IE5\OSI6ML4A\Database_icon_simple[1]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6239" y="2449435"/>
            <a:ext cx="440588" cy="440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7" name="Rectangle 176"/>
          <p:cNvSpPr/>
          <p:nvPr/>
        </p:nvSpPr>
        <p:spPr>
          <a:xfrm>
            <a:off x="5716456" y="2146409"/>
            <a:ext cx="111428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800" dirty="0" smtClean="0">
                <a:solidFill>
                  <a:prstClr val="black"/>
                </a:solidFill>
              </a:rPr>
              <a:t>Common V3  Schema</a:t>
            </a:r>
            <a:endParaRPr lang="en-US" sz="800" dirty="0" smtClean="0">
              <a:solidFill>
                <a:prstClr val="black"/>
              </a:solidFill>
            </a:endParaRPr>
          </a:p>
        </p:txBody>
      </p:sp>
      <p:sp>
        <p:nvSpPr>
          <p:cNvPr id="178" name="Cloud"/>
          <p:cNvSpPr>
            <a:spLocks noChangeAspect="1" noEditPoints="1" noChangeArrowheads="1"/>
          </p:cNvSpPr>
          <p:nvPr/>
        </p:nvSpPr>
        <p:spPr bwMode="auto">
          <a:xfrm>
            <a:off x="5288463" y="81764"/>
            <a:ext cx="1800080" cy="1083392"/>
          </a:xfrm>
          <a:custGeom>
            <a:avLst/>
            <a:gdLst>
              <a:gd name="T0" fmla="*/ 67 w 21600"/>
              <a:gd name="T1" fmla="*/ 10800 h 21600"/>
              <a:gd name="T2" fmla="*/ 10800 w 21600"/>
              <a:gd name="T3" fmla="*/ 21577 h 21600"/>
              <a:gd name="T4" fmla="*/ 21582 w 21600"/>
              <a:gd name="T5" fmla="*/ 10800 h 21600"/>
              <a:gd name="T6" fmla="*/ 10800 w 21600"/>
              <a:gd name="T7" fmla="*/ 1235 h 21600"/>
              <a:gd name="T8" fmla="*/ 2977 w 21600"/>
              <a:gd name="T9" fmla="*/ 3262 h 21600"/>
              <a:gd name="T10" fmla="*/ 17087 w 21600"/>
              <a:gd name="T11" fmla="*/ 173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 extrusionOk="0">
                <a:moveTo>
                  <a:pt x="1949" y="7180"/>
                </a:moveTo>
                <a:cubicBezTo>
                  <a:pt x="841" y="7336"/>
                  <a:pt x="0" y="8613"/>
                  <a:pt x="0" y="10137"/>
                </a:cubicBezTo>
                <a:cubicBezTo>
                  <a:pt x="-1" y="11192"/>
                  <a:pt x="409" y="12169"/>
                  <a:pt x="1074" y="12702"/>
                </a:cubicBezTo>
                <a:lnTo>
                  <a:pt x="1063" y="12668"/>
                </a:lnTo>
                <a:cubicBezTo>
                  <a:pt x="685" y="13217"/>
                  <a:pt x="475" y="13940"/>
                  <a:pt x="475" y="14690"/>
                </a:cubicBezTo>
                <a:cubicBezTo>
                  <a:pt x="475" y="16325"/>
                  <a:pt x="1451" y="17650"/>
                  <a:pt x="2655" y="17650"/>
                </a:cubicBezTo>
                <a:cubicBezTo>
                  <a:pt x="2739" y="17650"/>
                  <a:pt x="2824" y="17643"/>
                  <a:pt x="2909" y="17629"/>
                </a:cubicBezTo>
                <a:lnTo>
                  <a:pt x="2897" y="17649"/>
                </a:lnTo>
                <a:cubicBezTo>
                  <a:pt x="3585" y="19288"/>
                  <a:pt x="4863" y="20300"/>
                  <a:pt x="6247" y="20300"/>
                </a:cubicBezTo>
                <a:cubicBezTo>
                  <a:pt x="6947" y="20299"/>
                  <a:pt x="7635" y="20039"/>
                  <a:pt x="8235" y="19546"/>
                </a:cubicBezTo>
                <a:lnTo>
                  <a:pt x="8229" y="19550"/>
                </a:lnTo>
                <a:cubicBezTo>
                  <a:pt x="8855" y="20829"/>
                  <a:pt x="9908" y="21597"/>
                  <a:pt x="11036" y="21597"/>
                </a:cubicBezTo>
                <a:cubicBezTo>
                  <a:pt x="12523" y="21596"/>
                  <a:pt x="13836" y="20267"/>
                  <a:pt x="14267" y="18324"/>
                </a:cubicBezTo>
                <a:lnTo>
                  <a:pt x="14270" y="18350"/>
                </a:lnTo>
                <a:cubicBezTo>
                  <a:pt x="14730" y="18740"/>
                  <a:pt x="15260" y="18947"/>
                  <a:pt x="15802" y="18947"/>
                </a:cubicBezTo>
                <a:cubicBezTo>
                  <a:pt x="17390" y="18946"/>
                  <a:pt x="18682" y="17205"/>
                  <a:pt x="18694" y="15045"/>
                </a:cubicBezTo>
                <a:lnTo>
                  <a:pt x="18689" y="15035"/>
                </a:lnTo>
                <a:cubicBezTo>
                  <a:pt x="20357" y="14710"/>
                  <a:pt x="21597" y="12765"/>
                  <a:pt x="21597" y="10472"/>
                </a:cubicBezTo>
                <a:cubicBezTo>
                  <a:pt x="21597" y="9456"/>
                  <a:pt x="21350" y="8469"/>
                  <a:pt x="20896" y="7663"/>
                </a:cubicBezTo>
                <a:lnTo>
                  <a:pt x="20889" y="7661"/>
                </a:lnTo>
                <a:cubicBezTo>
                  <a:pt x="21031" y="7208"/>
                  <a:pt x="21105" y="6721"/>
                  <a:pt x="21105" y="6228"/>
                </a:cubicBezTo>
                <a:cubicBezTo>
                  <a:pt x="21105" y="4588"/>
                  <a:pt x="20299" y="3150"/>
                  <a:pt x="19139" y="2719"/>
                </a:cubicBezTo>
                <a:lnTo>
                  <a:pt x="19148" y="2712"/>
                </a:lnTo>
                <a:cubicBezTo>
                  <a:pt x="18940" y="1142"/>
                  <a:pt x="17933" y="0"/>
                  <a:pt x="16758" y="0"/>
                </a:cubicBezTo>
                <a:cubicBezTo>
                  <a:pt x="16044" y="-1"/>
                  <a:pt x="15367" y="426"/>
                  <a:pt x="14905" y="1165"/>
                </a:cubicBezTo>
                <a:lnTo>
                  <a:pt x="14909" y="1170"/>
                </a:lnTo>
                <a:cubicBezTo>
                  <a:pt x="14497" y="432"/>
                  <a:pt x="13855" y="0"/>
                  <a:pt x="13174" y="0"/>
                </a:cubicBezTo>
                <a:cubicBezTo>
                  <a:pt x="12347" y="-1"/>
                  <a:pt x="11590" y="637"/>
                  <a:pt x="11221" y="1645"/>
                </a:cubicBezTo>
                <a:lnTo>
                  <a:pt x="11229" y="1694"/>
                </a:lnTo>
                <a:cubicBezTo>
                  <a:pt x="10730" y="1024"/>
                  <a:pt x="10058" y="650"/>
                  <a:pt x="9358" y="650"/>
                </a:cubicBezTo>
                <a:cubicBezTo>
                  <a:pt x="8372" y="649"/>
                  <a:pt x="7466" y="1391"/>
                  <a:pt x="7003" y="2578"/>
                </a:cubicBezTo>
                <a:lnTo>
                  <a:pt x="6995" y="2602"/>
                </a:lnTo>
                <a:cubicBezTo>
                  <a:pt x="6477" y="2189"/>
                  <a:pt x="5888" y="1972"/>
                  <a:pt x="5288" y="1972"/>
                </a:cubicBezTo>
                <a:cubicBezTo>
                  <a:pt x="3423" y="1972"/>
                  <a:pt x="1912" y="4029"/>
                  <a:pt x="1912" y="6567"/>
                </a:cubicBezTo>
                <a:cubicBezTo>
                  <a:pt x="1911" y="6774"/>
                  <a:pt x="1922" y="6981"/>
                  <a:pt x="1942" y="7186"/>
                </a:cubicBezTo>
                <a:close/>
              </a:path>
              <a:path w="21600" h="21600" fill="none" extrusionOk="0">
                <a:moveTo>
                  <a:pt x="1074" y="12702"/>
                </a:moveTo>
                <a:cubicBezTo>
                  <a:pt x="1407" y="12969"/>
                  <a:pt x="1786" y="13110"/>
                  <a:pt x="2172" y="13110"/>
                </a:cubicBezTo>
                <a:cubicBezTo>
                  <a:pt x="2228" y="13109"/>
                  <a:pt x="2285" y="13107"/>
                  <a:pt x="2341" y="13101"/>
                </a:cubicBezTo>
              </a:path>
              <a:path w="21600" h="21600" fill="none" extrusionOk="0">
                <a:moveTo>
                  <a:pt x="2909" y="17629"/>
                </a:moveTo>
                <a:cubicBezTo>
                  <a:pt x="3099" y="17599"/>
                  <a:pt x="3285" y="17535"/>
                  <a:pt x="3463" y="17439"/>
                </a:cubicBezTo>
              </a:path>
              <a:path w="21600" h="21600" fill="none" extrusionOk="0">
                <a:moveTo>
                  <a:pt x="7895" y="18680"/>
                </a:moveTo>
                <a:cubicBezTo>
                  <a:pt x="7983" y="18985"/>
                  <a:pt x="8095" y="19277"/>
                  <a:pt x="8229" y="19550"/>
                </a:cubicBezTo>
              </a:path>
              <a:path w="21600" h="21600" fill="none" extrusionOk="0">
                <a:moveTo>
                  <a:pt x="14267" y="18324"/>
                </a:moveTo>
                <a:cubicBezTo>
                  <a:pt x="14336" y="18013"/>
                  <a:pt x="14380" y="17693"/>
                  <a:pt x="14400" y="17370"/>
                </a:cubicBezTo>
              </a:path>
              <a:path w="21600" h="21600" fill="none" extrusionOk="0">
                <a:moveTo>
                  <a:pt x="18694" y="15045"/>
                </a:moveTo>
                <a:cubicBezTo>
                  <a:pt x="18694" y="15034"/>
                  <a:pt x="18695" y="15024"/>
                  <a:pt x="18695" y="15013"/>
                </a:cubicBezTo>
                <a:cubicBezTo>
                  <a:pt x="18695" y="13508"/>
                  <a:pt x="18063" y="12136"/>
                  <a:pt x="17069" y="11477"/>
                </a:cubicBezTo>
              </a:path>
              <a:path w="21600" h="21600" fill="none" extrusionOk="0">
                <a:moveTo>
                  <a:pt x="20165" y="8999"/>
                </a:moveTo>
                <a:cubicBezTo>
                  <a:pt x="20479" y="8635"/>
                  <a:pt x="20726" y="8177"/>
                  <a:pt x="20889" y="7661"/>
                </a:cubicBezTo>
              </a:path>
              <a:path w="21600" h="21600" fill="none" extrusionOk="0">
                <a:moveTo>
                  <a:pt x="19186" y="3344"/>
                </a:moveTo>
                <a:cubicBezTo>
                  <a:pt x="19186" y="3328"/>
                  <a:pt x="19187" y="3313"/>
                  <a:pt x="19187" y="3297"/>
                </a:cubicBezTo>
                <a:cubicBezTo>
                  <a:pt x="19187" y="3101"/>
                  <a:pt x="19174" y="2905"/>
                  <a:pt x="19148" y="2712"/>
                </a:cubicBezTo>
              </a:path>
              <a:path w="21600" h="21600" fill="none" extrusionOk="0">
                <a:moveTo>
                  <a:pt x="14905" y="1165"/>
                </a:moveTo>
                <a:cubicBezTo>
                  <a:pt x="14754" y="1408"/>
                  <a:pt x="14629" y="1679"/>
                  <a:pt x="14535" y="1971"/>
                </a:cubicBezTo>
              </a:path>
              <a:path w="21600" h="21600" fill="none" extrusionOk="0">
                <a:moveTo>
                  <a:pt x="11221" y="1645"/>
                </a:moveTo>
                <a:cubicBezTo>
                  <a:pt x="11140" y="1866"/>
                  <a:pt x="11080" y="2099"/>
                  <a:pt x="11041" y="2340"/>
                </a:cubicBezTo>
              </a:path>
              <a:path w="21600" h="21600" fill="none" extrusionOk="0">
                <a:moveTo>
                  <a:pt x="7645" y="3276"/>
                </a:moveTo>
                <a:cubicBezTo>
                  <a:pt x="7449" y="3016"/>
                  <a:pt x="7231" y="2790"/>
                  <a:pt x="6995" y="2602"/>
                </a:cubicBezTo>
              </a:path>
              <a:path w="21600" h="21600" fill="none" extrusionOk="0">
                <a:moveTo>
                  <a:pt x="1942" y="7186"/>
                </a:moveTo>
                <a:cubicBezTo>
                  <a:pt x="1966" y="7426"/>
                  <a:pt x="2004" y="7663"/>
                  <a:pt x="2056" y="7895"/>
                </a:cubicBezTo>
              </a:path>
            </a:pathLst>
          </a:custGeom>
          <a:solidFill>
            <a:srgbClr val="FFBE7D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z="1200" dirty="0" smtClean="0"/>
              <a:t>CURE</a:t>
            </a:r>
          </a:p>
          <a:p>
            <a:r>
              <a:rPr lang="en-US" sz="800" dirty="0" smtClean="0"/>
              <a:t>(there is a whole new world out there</a:t>
            </a:r>
            <a:r>
              <a:rPr lang="en-US" sz="1200" dirty="0" smtClean="0"/>
              <a:t>)</a:t>
            </a:r>
            <a:endParaRPr lang="en-US" sz="1200" dirty="0"/>
          </a:p>
        </p:txBody>
      </p:sp>
      <p:cxnSp>
        <p:nvCxnSpPr>
          <p:cNvPr id="146" name="Elbow Connector 145"/>
          <p:cNvCxnSpPr>
            <a:stCxn id="178" idx="1"/>
            <a:endCxn id="170" idx="0"/>
          </p:cNvCxnSpPr>
          <p:nvPr/>
        </p:nvCxnSpPr>
        <p:spPr>
          <a:xfrm>
            <a:off x="6188503" y="1164002"/>
            <a:ext cx="942601" cy="759818"/>
          </a:xfrm>
          <a:prstGeom prst="bentConnector2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95531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 dirty="0" smtClean="0"/>
              <a:t>Software Development and Implementations Lifecycle</a:t>
            </a:r>
            <a:endParaRPr lang="en-US" sz="2400" dirty="0"/>
          </a:p>
        </p:txBody>
      </p:sp>
      <p:pic>
        <p:nvPicPr>
          <p:cNvPr id="4100" name="Picture 4" descr="C:\Users\achatterjee\AppData\Local\Microsoft\Windows\Temporary Internet Files\Content.IE5\XX2BMQA4\thumb-Never-ending-jigsaw-puzzle-piece-0-12914[1]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8807" y="201060"/>
            <a:ext cx="45719" cy="45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C:\Users\achatterjee\Desktop\24659d22d8e644e551c863e22309d84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1005" y="2057400"/>
            <a:ext cx="1266548" cy="949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9" name="Picture 13" descr="C:\Users\achatterjee\Desktop\n09_0245_lego34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2505" y="3388595"/>
            <a:ext cx="1223547" cy="777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 descr="C:\Users\achatterjee\Desktop\Lego_Color_Bricks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2" y="2495550"/>
            <a:ext cx="2495449" cy="1670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84787" y="2057400"/>
            <a:ext cx="30631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CVP</a:t>
            </a:r>
            <a:r>
              <a:rPr lang="en-US" sz="1600" dirty="0" smtClean="0"/>
              <a:t> </a:t>
            </a:r>
            <a:r>
              <a:rPr lang="en-US" sz="1600" dirty="0" smtClean="0"/>
              <a:t>Components </a:t>
            </a:r>
            <a:r>
              <a:rPr lang="en-US" sz="1600" dirty="0" smtClean="0"/>
              <a:t>and Services</a:t>
            </a:r>
            <a:endParaRPr lang="en-US" sz="1600" dirty="0"/>
          </a:p>
        </p:txBody>
      </p:sp>
      <p:cxnSp>
        <p:nvCxnSpPr>
          <p:cNvPr id="10" name="Curved Connector 9"/>
          <p:cNvCxnSpPr>
            <a:stCxn id="4110" idx="3"/>
            <a:endCxn id="4108" idx="1"/>
          </p:cNvCxnSpPr>
          <p:nvPr/>
        </p:nvCxnSpPr>
        <p:spPr>
          <a:xfrm flipV="1">
            <a:off x="3295551" y="2532356"/>
            <a:ext cx="1545454" cy="798448"/>
          </a:xfrm>
          <a:prstGeom prst="curvedConnector3">
            <a:avLst/>
          </a:prstGeom>
          <a:ln w="76200">
            <a:tailEnd type="arrow"/>
          </a:ln>
          <a:effectLst>
            <a:glow rad="63500">
              <a:schemeClr val="accent2">
                <a:satMod val="175000"/>
                <a:alpha val="40000"/>
              </a:schemeClr>
            </a:glow>
            <a:outerShdw blurRad="39999" dist="23000" algn="bl" rotWithShape="0">
              <a:srgbClr val="000000">
                <a:alpha val="40000"/>
              </a:srgbClr>
            </a:outerShdw>
          </a:effectLst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2" name="Curved Connector 11"/>
          <p:cNvCxnSpPr>
            <a:stCxn id="4110" idx="3"/>
            <a:endCxn id="4109" idx="1"/>
          </p:cNvCxnSpPr>
          <p:nvPr/>
        </p:nvCxnSpPr>
        <p:spPr>
          <a:xfrm>
            <a:off x="3295551" y="3330804"/>
            <a:ext cx="1566954" cy="446522"/>
          </a:xfrm>
          <a:prstGeom prst="curvedConnector3">
            <a:avLst>
              <a:gd name="adj1" fmla="val 50000"/>
            </a:avLst>
          </a:prstGeom>
          <a:ln w="76200">
            <a:tailEnd type="arrow"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39999" dist="23000" algn="bl" rotWithShape="0">
              <a:srgbClr val="000000">
                <a:alpha val="40000"/>
              </a:srgbClr>
            </a:outerShdw>
          </a:effectLst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4112" name="Picture 16" descr="C:\Users\achatterjee\AppData\Local\Microsoft\Windows\Temporary Internet Files\Content.IE5\OSI6ML4A\projectengineer_tnb[1]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4722" y="1838011"/>
            <a:ext cx="584270" cy="657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/>
          <p:cNvSpPr txBox="1"/>
          <p:nvPr/>
        </p:nvSpPr>
        <p:spPr>
          <a:xfrm>
            <a:off x="4841005" y="1758695"/>
            <a:ext cx="15327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Solution </a:t>
            </a:r>
            <a:r>
              <a:rPr lang="en-US" sz="1200" dirty="0" smtClean="0"/>
              <a:t>for </a:t>
            </a:r>
            <a:r>
              <a:rPr lang="en-US" sz="1200" dirty="0" err="1" smtClean="0"/>
              <a:t>Payor</a:t>
            </a:r>
            <a:r>
              <a:rPr lang="en-US" sz="1200" dirty="0" smtClean="0"/>
              <a:t> </a:t>
            </a:r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29" name="TextBox 28"/>
          <p:cNvSpPr txBox="1"/>
          <p:nvPr/>
        </p:nvSpPr>
        <p:spPr>
          <a:xfrm>
            <a:off x="4826566" y="4078881"/>
            <a:ext cx="15327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Solution for </a:t>
            </a:r>
            <a:r>
              <a:rPr lang="en-US" sz="1200" dirty="0" err="1" smtClean="0"/>
              <a:t>Payor</a:t>
            </a:r>
            <a:r>
              <a:rPr lang="en-US" sz="1200" dirty="0" smtClean="0"/>
              <a:t> 2</a:t>
            </a:r>
            <a:endParaRPr lang="en-US" sz="1200" dirty="0"/>
          </a:p>
        </p:txBody>
      </p:sp>
      <p:pic>
        <p:nvPicPr>
          <p:cNvPr id="4114" name="Picture 18" descr="C:\Users\achatterjee\AppData\Local\Microsoft\Windows\Temporary Internet Files\Content.IE5\PE3354OD\admirable_design_design-13[1]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5866" y="3724500"/>
            <a:ext cx="628551" cy="441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ounded Rectangular Callout 12"/>
          <p:cNvSpPr/>
          <p:nvPr/>
        </p:nvSpPr>
        <p:spPr>
          <a:xfrm>
            <a:off x="3295551" y="5384995"/>
            <a:ext cx="2438399" cy="612648"/>
          </a:xfrm>
          <a:prstGeom prst="wedgeRoundRectCallout">
            <a:avLst>
              <a:gd name="adj1" fmla="val -64192"/>
              <a:gd name="adj2" fmla="val -83644"/>
              <a:gd name="adj3" fmla="val 16667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Software Engineers develops platform services and components </a:t>
            </a:r>
            <a:endParaRPr lang="en-US" sz="800" dirty="0"/>
          </a:p>
        </p:txBody>
      </p:sp>
      <p:sp>
        <p:nvSpPr>
          <p:cNvPr id="35" name="Rounded Rectangular Callout 34"/>
          <p:cNvSpPr/>
          <p:nvPr/>
        </p:nvSpPr>
        <p:spPr>
          <a:xfrm>
            <a:off x="1734551" y="1114425"/>
            <a:ext cx="2438399" cy="612648"/>
          </a:xfrm>
          <a:prstGeom prst="wedgeRoundRectCallout">
            <a:avLst>
              <a:gd name="adj1" fmla="val 51433"/>
              <a:gd name="adj2" fmla="val 73383"/>
              <a:gd name="adj3" fmla="val 16667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Architects and Implementations Team put together a solution by gluing the components together to form a solution</a:t>
            </a:r>
            <a:endParaRPr lang="en-US" sz="800" dirty="0"/>
          </a:p>
        </p:txBody>
      </p:sp>
      <p:pic>
        <p:nvPicPr>
          <p:cNvPr id="3077" name="Picture 5" descr="C:\Users\achatterjee\AppData\Local\Microsoft\Windows\Temporary Internet Files\Content.IE5\PE3354OD\hqdefault[1]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9229" y="2454768"/>
            <a:ext cx="1473447" cy="1105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1" name="Curved Connector 30"/>
          <p:cNvCxnSpPr>
            <a:stCxn id="4108" idx="3"/>
            <a:endCxn id="3077" idx="1"/>
          </p:cNvCxnSpPr>
          <p:nvPr/>
        </p:nvCxnSpPr>
        <p:spPr>
          <a:xfrm>
            <a:off x="6107553" y="2532356"/>
            <a:ext cx="1121676" cy="474955"/>
          </a:xfrm>
          <a:prstGeom prst="curvedConnector3">
            <a:avLst/>
          </a:prstGeom>
          <a:ln w="76200">
            <a:tailEnd type="arrow"/>
          </a:ln>
          <a:effectLst>
            <a:glow rad="63500">
              <a:schemeClr val="accent2">
                <a:satMod val="175000"/>
                <a:alpha val="40000"/>
              </a:schemeClr>
            </a:glow>
            <a:outerShdw blurRad="39999" dist="23000" algn="bl" rotWithShape="0">
              <a:srgbClr val="000000">
                <a:alpha val="40000"/>
              </a:srgbClr>
            </a:outerShdw>
          </a:effectLst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3078" name="Picture 6" descr="C:\Users\achatterjee\AppData\Local\Microsoft\Windows\Temporary Internet Files\Content.IE5\W6Z7U5QM\multitarea[1]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0253" y="1621787"/>
            <a:ext cx="985303" cy="774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6" name="Curved Connector 35"/>
          <p:cNvCxnSpPr>
            <a:stCxn id="4109" idx="3"/>
            <a:endCxn id="3077" idx="1"/>
          </p:cNvCxnSpPr>
          <p:nvPr/>
        </p:nvCxnSpPr>
        <p:spPr>
          <a:xfrm flipV="1">
            <a:off x="6086052" y="3007311"/>
            <a:ext cx="1143177" cy="770015"/>
          </a:xfrm>
          <a:prstGeom prst="curvedConnector3">
            <a:avLst/>
          </a:prstGeom>
          <a:ln w="76200">
            <a:tailEnd type="arrow"/>
          </a:ln>
          <a:effectLst>
            <a:glow rad="63500">
              <a:schemeClr val="accent2">
                <a:satMod val="175000"/>
                <a:alpha val="40000"/>
              </a:schemeClr>
            </a:glow>
            <a:outerShdw blurRad="39999" dist="23000" algn="bl" rotWithShape="0">
              <a:srgbClr val="000000">
                <a:alpha val="40000"/>
              </a:srgbClr>
            </a:outerShdw>
          </a:effectLst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39" name="Picture 5" descr="C:\Users\achatterjee\AppData\Local\Microsoft\Windows\Temporary Internet Files\Content.IE5\PE3354OD\hqdefault[1]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1629" y="2607168"/>
            <a:ext cx="1473447" cy="1105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5" descr="C:\Users\achatterjee\AppData\Local\Microsoft\Windows\Temporary Internet Files\Content.IE5\PE3354OD\hqdefault[1]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4029" y="2759568"/>
            <a:ext cx="1473447" cy="1105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TextBox 43"/>
          <p:cNvSpPr txBox="1"/>
          <p:nvPr/>
        </p:nvSpPr>
        <p:spPr>
          <a:xfrm>
            <a:off x="7580253" y="3945278"/>
            <a:ext cx="11224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Environments</a:t>
            </a:r>
            <a:endParaRPr lang="en-US" sz="1200" dirty="0"/>
          </a:p>
        </p:txBody>
      </p:sp>
      <p:pic>
        <p:nvPicPr>
          <p:cNvPr id="3079" name="Picture 7" descr="C:\Users\achatterjee\Desktop\tmpCF89_thumb[1]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5772" y="4877128"/>
            <a:ext cx="1401176" cy="782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C:\Users\achatterjee\Desktop\Network-Engineering-1.jp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1629" y="4401222"/>
            <a:ext cx="1562100" cy="896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Rounded Rectangular Callout 46"/>
          <p:cNvSpPr/>
          <p:nvPr/>
        </p:nvSpPr>
        <p:spPr>
          <a:xfrm>
            <a:off x="6454531" y="5615943"/>
            <a:ext cx="2438399" cy="612648"/>
          </a:xfrm>
          <a:prstGeom prst="wedgeRoundRectCallout">
            <a:avLst>
              <a:gd name="adj1" fmla="val 18621"/>
              <a:gd name="adj2" fmla="val -92972"/>
              <a:gd name="adj3" fmla="val 16667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Operations, DevOps, Network Engineers manage and maintain the solutions </a:t>
            </a:r>
            <a:endParaRPr lang="en-US" sz="800" dirty="0"/>
          </a:p>
        </p:txBody>
      </p:sp>
      <p:pic>
        <p:nvPicPr>
          <p:cNvPr id="3081" name="Picture 9" descr="C:\Users\achatterjee\AppData\Local\Microsoft\Windows\Temporary Internet Files\Content.IE5\OSI6ML4A\stock-vector-cute-angel-cartoon-vector-illustration-55062997[1].jp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66" y="4115626"/>
            <a:ext cx="565732" cy="590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9" descr="C:\Users\achatterjee\AppData\Local\Microsoft\Windows\Temporary Internet Files\Content.IE5\OSI6ML4A\stock-vector-cute-angel-cartoon-vector-illustration-55062997[1].jp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107" y="4083777"/>
            <a:ext cx="565732" cy="590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/>
          <p:cNvGrpSpPr/>
          <p:nvPr/>
        </p:nvGrpSpPr>
        <p:grpSpPr>
          <a:xfrm>
            <a:off x="457200" y="4401222"/>
            <a:ext cx="668773" cy="818630"/>
            <a:chOff x="215776" y="4208463"/>
            <a:chExt cx="668773" cy="818630"/>
          </a:xfrm>
        </p:grpSpPr>
        <p:pic>
          <p:nvPicPr>
            <p:cNvPr id="4115" name="Picture 19" descr="C:\Users\achatterjee\AppData\Local\Microsoft\Windows\Temporary Internet Files\Content.IE5\PE3354OD\logo[1].png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5776" y="4208463"/>
              <a:ext cx="616198" cy="6100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/>
            <p:cNvSpPr txBox="1"/>
            <p:nvPr/>
          </p:nvSpPr>
          <p:spPr>
            <a:xfrm>
              <a:off x="215776" y="4811649"/>
              <a:ext cx="668773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 smtClean="0"/>
                <a:t>Eric Farrar</a:t>
              </a:r>
              <a:endParaRPr lang="en-US" sz="800" dirty="0"/>
            </a:p>
          </p:txBody>
        </p:sp>
      </p:grpSp>
    </p:spTree>
    <p:extLst>
      <p:ext uri="{BB962C8B-B14F-4D97-AF65-F5344CB8AC3E}">
        <p14:creationId xmlns:p14="http://schemas.microsoft.com/office/powerpoint/2010/main" val="49238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Rectangle 104"/>
          <p:cNvSpPr/>
          <p:nvPr/>
        </p:nvSpPr>
        <p:spPr>
          <a:xfrm>
            <a:off x="6796514" y="5398205"/>
            <a:ext cx="1047750" cy="8001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RTN</a:t>
            </a:r>
          </a:p>
        </p:txBody>
      </p:sp>
      <p:sp>
        <p:nvSpPr>
          <p:cNvPr id="98" name="Rectangle 97"/>
          <p:cNvSpPr/>
          <p:nvPr/>
        </p:nvSpPr>
        <p:spPr>
          <a:xfrm>
            <a:off x="3789293" y="926041"/>
            <a:ext cx="1047750" cy="8001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Perimeter</a:t>
            </a:r>
          </a:p>
          <a:p>
            <a:pPr algn="ctr"/>
            <a:r>
              <a:rPr lang="en-US" sz="1200" dirty="0" smtClean="0"/>
              <a:t>Service</a:t>
            </a:r>
            <a:endParaRPr lang="en-US" sz="1200" dirty="0"/>
          </a:p>
        </p:txBody>
      </p:sp>
      <p:sp>
        <p:nvSpPr>
          <p:cNvPr id="96" name="Rectangle 95"/>
          <p:cNvSpPr/>
          <p:nvPr/>
        </p:nvSpPr>
        <p:spPr>
          <a:xfrm>
            <a:off x="1838956" y="3358244"/>
            <a:ext cx="1047750" cy="8001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Workflow</a:t>
            </a:r>
          </a:p>
          <a:p>
            <a:pPr algn="ctr"/>
            <a:r>
              <a:rPr lang="en-US" sz="1200" dirty="0" smtClean="0"/>
              <a:t>Attendant</a:t>
            </a:r>
            <a:endParaRPr lang="en-US" sz="1200" dirty="0"/>
          </a:p>
        </p:txBody>
      </p:sp>
      <p:sp>
        <p:nvSpPr>
          <p:cNvPr id="97" name="Rectangle 96"/>
          <p:cNvSpPr/>
          <p:nvPr/>
        </p:nvSpPr>
        <p:spPr>
          <a:xfrm>
            <a:off x="7942193" y="926041"/>
            <a:ext cx="1047750" cy="8001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Business</a:t>
            </a:r>
          </a:p>
          <a:p>
            <a:pPr algn="ctr"/>
            <a:r>
              <a:rPr lang="en-US" sz="1200" dirty="0" smtClean="0"/>
              <a:t>Process</a:t>
            </a:r>
          </a:p>
          <a:p>
            <a:pPr algn="ctr"/>
            <a:r>
              <a:rPr lang="en-US" sz="1200" dirty="0" smtClean="0"/>
              <a:t>Service</a:t>
            </a:r>
            <a:endParaRPr lang="en-US" sz="12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744" y="96285"/>
            <a:ext cx="8245476" cy="567805"/>
          </a:xfrm>
        </p:spPr>
        <p:txBody>
          <a:bodyPr>
            <a:normAutofit/>
          </a:bodyPr>
          <a:lstStyle/>
          <a:p>
            <a:r>
              <a:rPr lang="en-US" sz="2400" dirty="0" smtClean="0"/>
              <a:t>Batch </a:t>
            </a:r>
            <a:r>
              <a:rPr lang="en-US" sz="2400" dirty="0" smtClean="0"/>
              <a:t>Processing Flow</a:t>
            </a:r>
            <a:endParaRPr lang="en-US" sz="2400" dirty="0"/>
          </a:p>
        </p:txBody>
      </p:sp>
      <p:sp>
        <p:nvSpPr>
          <p:cNvPr id="4" name="Rectangle 3"/>
          <p:cNvSpPr/>
          <p:nvPr/>
        </p:nvSpPr>
        <p:spPr>
          <a:xfrm>
            <a:off x="5513318" y="773641"/>
            <a:ext cx="1047750" cy="8001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Workflow</a:t>
            </a:r>
          </a:p>
          <a:p>
            <a:pPr algn="ctr"/>
            <a:r>
              <a:rPr lang="en-US" sz="1200" dirty="0" smtClean="0"/>
              <a:t>Event</a:t>
            </a:r>
          </a:p>
          <a:p>
            <a:pPr algn="ctr"/>
            <a:r>
              <a:rPr lang="en-US" sz="1200" dirty="0" smtClean="0"/>
              <a:t>Generator</a:t>
            </a:r>
            <a:endParaRPr lang="en-US" sz="1200" dirty="0"/>
          </a:p>
        </p:txBody>
      </p:sp>
      <p:sp>
        <p:nvSpPr>
          <p:cNvPr id="5" name="Rectangle 4"/>
          <p:cNvSpPr/>
          <p:nvPr/>
        </p:nvSpPr>
        <p:spPr>
          <a:xfrm>
            <a:off x="7789793" y="773641"/>
            <a:ext cx="1047750" cy="8001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Business</a:t>
            </a:r>
          </a:p>
          <a:p>
            <a:pPr algn="ctr"/>
            <a:r>
              <a:rPr lang="en-US" sz="1200" dirty="0" smtClean="0"/>
              <a:t>Process</a:t>
            </a:r>
          </a:p>
          <a:p>
            <a:pPr algn="ctr"/>
            <a:r>
              <a:rPr lang="en-US" sz="1200" dirty="0" smtClean="0"/>
              <a:t>Service</a:t>
            </a:r>
            <a:endParaRPr lang="en-US" sz="1200" dirty="0"/>
          </a:p>
        </p:txBody>
      </p:sp>
      <p:sp>
        <p:nvSpPr>
          <p:cNvPr id="6" name="Can 5"/>
          <p:cNvSpPr/>
          <p:nvPr/>
        </p:nvSpPr>
        <p:spPr>
          <a:xfrm>
            <a:off x="7062783" y="522791"/>
            <a:ext cx="333375" cy="781050"/>
          </a:xfrm>
          <a:prstGeom prst="can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Curved Connector 7"/>
          <p:cNvCxnSpPr>
            <a:stCxn id="4" idx="3"/>
            <a:endCxn id="6" idx="1"/>
          </p:cNvCxnSpPr>
          <p:nvPr/>
        </p:nvCxnSpPr>
        <p:spPr>
          <a:xfrm flipV="1">
            <a:off x="6561068" y="522791"/>
            <a:ext cx="668403" cy="650900"/>
          </a:xfrm>
          <a:prstGeom prst="curvedConnector4">
            <a:avLst>
              <a:gd name="adj1" fmla="val 37531"/>
              <a:gd name="adj2" fmla="val 135121"/>
            </a:avLst>
          </a:prstGeom>
          <a:ln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urved Connector 10"/>
          <p:cNvCxnSpPr>
            <a:stCxn id="6" idx="3"/>
            <a:endCxn id="5" idx="1"/>
          </p:cNvCxnSpPr>
          <p:nvPr/>
        </p:nvCxnSpPr>
        <p:spPr>
          <a:xfrm rot="5400000" flipH="1" flipV="1">
            <a:off x="7444557" y="958605"/>
            <a:ext cx="130150" cy="560322"/>
          </a:xfrm>
          <a:prstGeom prst="curvedConnector4">
            <a:avLst>
              <a:gd name="adj1" fmla="val -175643"/>
              <a:gd name="adj2" fmla="val 64874"/>
            </a:avLst>
          </a:prstGeom>
          <a:ln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3636893" y="773641"/>
            <a:ext cx="1047750" cy="8001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Perimeter</a:t>
            </a:r>
          </a:p>
          <a:p>
            <a:pPr algn="ctr"/>
            <a:r>
              <a:rPr lang="en-US" sz="1200" dirty="0" smtClean="0"/>
              <a:t>Service</a:t>
            </a:r>
            <a:endParaRPr lang="en-US" sz="1200" dirty="0"/>
          </a:p>
        </p:txBody>
      </p:sp>
      <p:cxnSp>
        <p:nvCxnSpPr>
          <p:cNvPr id="27" name="Straight Arrow Connector 26"/>
          <p:cNvCxnSpPr>
            <a:stCxn id="20" idx="3"/>
            <a:endCxn id="4" idx="1"/>
          </p:cNvCxnSpPr>
          <p:nvPr/>
        </p:nvCxnSpPr>
        <p:spPr>
          <a:xfrm>
            <a:off x="4684643" y="1173691"/>
            <a:ext cx="828675" cy="0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4796455" y="963309"/>
            <a:ext cx="71686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&lt;executes&gt;</a:t>
            </a:r>
            <a:endParaRPr lang="en-US" sz="800" dirty="0"/>
          </a:p>
        </p:txBody>
      </p:sp>
      <p:sp>
        <p:nvSpPr>
          <p:cNvPr id="30" name="TextBox 29"/>
          <p:cNvSpPr txBox="1"/>
          <p:nvPr/>
        </p:nvSpPr>
        <p:spPr>
          <a:xfrm>
            <a:off x="8258469" y="4789288"/>
            <a:ext cx="85792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&lt;sends UOW&gt;</a:t>
            </a:r>
            <a:endParaRPr lang="en-US" sz="800" dirty="0"/>
          </a:p>
        </p:txBody>
      </p:sp>
      <p:grpSp>
        <p:nvGrpSpPr>
          <p:cNvPr id="57" name="Group 56"/>
          <p:cNvGrpSpPr/>
          <p:nvPr/>
        </p:nvGrpSpPr>
        <p:grpSpPr>
          <a:xfrm>
            <a:off x="3350644" y="2078266"/>
            <a:ext cx="4370689" cy="752476"/>
            <a:chOff x="2553585" y="3028949"/>
            <a:chExt cx="3838575" cy="1066800"/>
          </a:xfrm>
          <a:solidFill>
            <a:schemeClr val="bg2">
              <a:lumMod val="90000"/>
            </a:schemeClr>
          </a:solidFill>
        </p:grpSpPr>
        <p:sp>
          <p:nvSpPr>
            <p:cNvPr id="56" name="Rectangle 55"/>
            <p:cNvSpPr/>
            <p:nvPr/>
          </p:nvSpPr>
          <p:spPr>
            <a:xfrm>
              <a:off x="2553585" y="3028949"/>
              <a:ext cx="3838575" cy="1066800"/>
            </a:xfrm>
            <a:prstGeom prst="rect">
              <a:avLst/>
            </a:prstGeom>
            <a:grpFill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3048885" y="3443287"/>
              <a:ext cx="390525" cy="238125"/>
            </a:xfrm>
            <a:prstGeom prst="rect">
              <a:avLst/>
            </a:prstGeom>
            <a:grpFill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4179974" y="3443287"/>
              <a:ext cx="390525" cy="238125"/>
            </a:xfrm>
            <a:prstGeom prst="rect">
              <a:avLst/>
            </a:prstGeom>
            <a:grpFill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3610859" y="3443287"/>
              <a:ext cx="390525" cy="238125"/>
            </a:xfrm>
            <a:prstGeom prst="rect">
              <a:avLst/>
            </a:prstGeom>
            <a:grpFill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4816326" y="3597888"/>
              <a:ext cx="390525" cy="356070"/>
            </a:xfrm>
            <a:prstGeom prst="rect">
              <a:avLst/>
            </a:prstGeom>
            <a:grpFill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4816326" y="3205163"/>
              <a:ext cx="390525" cy="238124"/>
            </a:xfrm>
            <a:prstGeom prst="rect">
              <a:avLst/>
            </a:prstGeom>
            <a:grpFill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5520622" y="3443287"/>
              <a:ext cx="390525" cy="238125"/>
            </a:xfrm>
            <a:prstGeom prst="rect">
              <a:avLst/>
            </a:prstGeom>
            <a:grpFill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/>
            <p:cNvSpPr/>
            <p:nvPr/>
          </p:nvSpPr>
          <p:spPr>
            <a:xfrm>
              <a:off x="6124575" y="3502818"/>
              <a:ext cx="47625" cy="119063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>
              <a:off x="2800350" y="3502818"/>
              <a:ext cx="47625" cy="119063"/>
            </a:xfrm>
            <a:prstGeom prst="ellipse">
              <a:avLst/>
            </a:prstGeom>
            <a:grpFill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" name="Straight Arrow Connector 39"/>
            <p:cNvCxnSpPr>
              <a:stCxn id="38" idx="6"/>
              <a:endCxn id="31" idx="1"/>
            </p:cNvCxnSpPr>
            <p:nvPr/>
          </p:nvCxnSpPr>
          <p:spPr>
            <a:xfrm>
              <a:off x="2847975" y="3562350"/>
              <a:ext cx="200910" cy="0"/>
            </a:xfrm>
            <a:prstGeom prst="straightConnector1">
              <a:avLst/>
            </a:prstGeom>
            <a:grpFill/>
            <a:ln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>
              <a:stCxn id="31" idx="3"/>
              <a:endCxn id="33" idx="1"/>
            </p:cNvCxnSpPr>
            <p:nvPr/>
          </p:nvCxnSpPr>
          <p:spPr>
            <a:xfrm>
              <a:off x="3439410" y="3562350"/>
              <a:ext cx="171449" cy="0"/>
            </a:xfrm>
            <a:prstGeom prst="straightConnector1">
              <a:avLst/>
            </a:prstGeom>
            <a:grpFill/>
            <a:ln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>
              <a:stCxn id="33" idx="3"/>
              <a:endCxn id="32" idx="1"/>
            </p:cNvCxnSpPr>
            <p:nvPr/>
          </p:nvCxnSpPr>
          <p:spPr>
            <a:xfrm>
              <a:off x="4001384" y="3562350"/>
              <a:ext cx="178590" cy="0"/>
            </a:xfrm>
            <a:prstGeom prst="straightConnector1">
              <a:avLst/>
            </a:prstGeom>
            <a:grpFill/>
            <a:ln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>
              <a:stCxn id="32" idx="3"/>
              <a:endCxn id="35" idx="1"/>
            </p:cNvCxnSpPr>
            <p:nvPr/>
          </p:nvCxnSpPr>
          <p:spPr>
            <a:xfrm flipV="1">
              <a:off x="4570500" y="3324226"/>
              <a:ext cx="245826" cy="238124"/>
            </a:xfrm>
            <a:prstGeom prst="straightConnector1">
              <a:avLst/>
            </a:prstGeom>
            <a:grpFill/>
            <a:ln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>
              <a:stCxn id="32" idx="3"/>
              <a:endCxn id="34" idx="1"/>
            </p:cNvCxnSpPr>
            <p:nvPr/>
          </p:nvCxnSpPr>
          <p:spPr>
            <a:xfrm>
              <a:off x="4570500" y="3562350"/>
              <a:ext cx="245826" cy="213574"/>
            </a:xfrm>
            <a:prstGeom prst="straightConnector1">
              <a:avLst/>
            </a:prstGeom>
            <a:grpFill/>
            <a:ln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/>
            <p:cNvCxnSpPr>
              <a:stCxn id="35" idx="3"/>
              <a:endCxn id="36" idx="1"/>
            </p:cNvCxnSpPr>
            <p:nvPr/>
          </p:nvCxnSpPr>
          <p:spPr>
            <a:xfrm>
              <a:off x="5206851" y="3324226"/>
              <a:ext cx="313771" cy="238124"/>
            </a:xfrm>
            <a:prstGeom prst="straightConnector1">
              <a:avLst/>
            </a:prstGeom>
            <a:grpFill/>
            <a:ln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>
              <a:stCxn id="34" idx="3"/>
              <a:endCxn id="36" idx="1"/>
            </p:cNvCxnSpPr>
            <p:nvPr/>
          </p:nvCxnSpPr>
          <p:spPr>
            <a:xfrm flipV="1">
              <a:off x="5206851" y="3562350"/>
              <a:ext cx="313771" cy="213574"/>
            </a:xfrm>
            <a:prstGeom prst="straightConnector1">
              <a:avLst/>
            </a:prstGeom>
            <a:grpFill/>
            <a:ln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/>
            <p:cNvCxnSpPr>
              <a:stCxn id="36" idx="3"/>
              <a:endCxn id="37" idx="2"/>
            </p:cNvCxnSpPr>
            <p:nvPr/>
          </p:nvCxnSpPr>
          <p:spPr>
            <a:xfrm>
              <a:off x="5911147" y="3562350"/>
              <a:ext cx="213428" cy="0"/>
            </a:xfrm>
            <a:prstGeom prst="straightConnector1">
              <a:avLst/>
            </a:prstGeom>
            <a:grpFill/>
            <a:ln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TextBox 57"/>
          <p:cNvSpPr txBox="1"/>
          <p:nvPr/>
        </p:nvSpPr>
        <p:spPr>
          <a:xfrm>
            <a:off x="5009559" y="1868269"/>
            <a:ext cx="134203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Business Process Model</a:t>
            </a:r>
            <a:endParaRPr lang="en-US" sz="800" dirty="0"/>
          </a:p>
        </p:txBody>
      </p:sp>
      <p:sp>
        <p:nvSpPr>
          <p:cNvPr id="64" name="TextBox 63"/>
          <p:cNvSpPr txBox="1"/>
          <p:nvPr/>
        </p:nvSpPr>
        <p:spPr>
          <a:xfrm>
            <a:off x="8080382" y="2006713"/>
            <a:ext cx="82586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&lt;instantiates&gt;</a:t>
            </a:r>
            <a:endParaRPr lang="en-US" sz="800" dirty="0"/>
          </a:p>
        </p:txBody>
      </p:sp>
      <p:sp>
        <p:nvSpPr>
          <p:cNvPr id="65" name="Rectangle 64"/>
          <p:cNvSpPr/>
          <p:nvPr/>
        </p:nvSpPr>
        <p:spPr>
          <a:xfrm>
            <a:off x="1686556" y="3205844"/>
            <a:ext cx="1047750" cy="8001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Workflow</a:t>
            </a:r>
          </a:p>
          <a:p>
            <a:pPr algn="ctr"/>
            <a:r>
              <a:rPr lang="en-US" sz="1200" dirty="0" smtClean="0"/>
              <a:t>Attendant</a:t>
            </a:r>
            <a:endParaRPr lang="en-US" sz="1200" dirty="0"/>
          </a:p>
        </p:txBody>
      </p:sp>
      <p:sp>
        <p:nvSpPr>
          <p:cNvPr id="66" name="Can 65"/>
          <p:cNvSpPr/>
          <p:nvPr/>
        </p:nvSpPr>
        <p:spPr>
          <a:xfrm>
            <a:off x="734039" y="3205843"/>
            <a:ext cx="333375" cy="781050"/>
          </a:xfrm>
          <a:prstGeom prst="can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8" name="Curved Connector 67"/>
          <p:cNvCxnSpPr>
            <a:stCxn id="33" idx="2"/>
            <a:endCxn id="66" idx="1"/>
          </p:cNvCxnSpPr>
          <p:nvPr/>
        </p:nvCxnSpPr>
        <p:spPr>
          <a:xfrm rot="5400000">
            <a:off x="2505091" y="934122"/>
            <a:ext cx="667357" cy="3876084"/>
          </a:xfrm>
          <a:prstGeom prst="curvedConnector3">
            <a:avLst>
              <a:gd name="adj1" fmla="val 62846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urved Connector 70"/>
          <p:cNvCxnSpPr>
            <a:stCxn id="66" idx="3"/>
            <a:endCxn id="65" idx="1"/>
          </p:cNvCxnSpPr>
          <p:nvPr/>
        </p:nvCxnSpPr>
        <p:spPr>
          <a:xfrm rot="5400000" flipH="1" flipV="1">
            <a:off x="1103141" y="3403479"/>
            <a:ext cx="380999" cy="785829"/>
          </a:xfrm>
          <a:prstGeom prst="curvedConnector4">
            <a:avLst>
              <a:gd name="adj1" fmla="val -60000"/>
              <a:gd name="adj2" fmla="val 60606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/>
          <p:cNvSpPr txBox="1"/>
          <p:nvPr/>
        </p:nvSpPr>
        <p:spPr>
          <a:xfrm>
            <a:off x="1609103" y="2796762"/>
            <a:ext cx="93487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&lt;executes task&gt;</a:t>
            </a:r>
            <a:endParaRPr lang="en-US" sz="800" dirty="0"/>
          </a:p>
        </p:txBody>
      </p:sp>
      <p:pic>
        <p:nvPicPr>
          <p:cNvPr id="2050" name="Picture 2" descr="C:\Users\achatterjee\AppData\Local\Microsoft\Windows\Temporary Internet Files\Content.IE5\OSI6ML4A\File-Icon-With-Written-Lines-4621-large[1]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6779" y="3248930"/>
            <a:ext cx="360362" cy="66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" name="Picture 2" descr="C:\Users\achatterjee\AppData\Local\Microsoft\Windows\Temporary Internet Files\Content.IE5\OSI6ML4A\File-Icon-With-Written-Lines-4621-large[1]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9179" y="3401330"/>
            <a:ext cx="360362" cy="66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" name="Picture 2" descr="C:\Users\achatterjee\AppData\Local\Microsoft\Windows\Temporary Internet Files\Content.IE5\OSI6ML4A\File-Icon-With-Written-Lines-4621-large[1]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1579" y="3553730"/>
            <a:ext cx="360362" cy="66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0" name="TextBox 79"/>
          <p:cNvSpPr txBox="1"/>
          <p:nvPr/>
        </p:nvSpPr>
        <p:spPr>
          <a:xfrm>
            <a:off x="3902513" y="3248930"/>
            <a:ext cx="49885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Scripts</a:t>
            </a:r>
            <a:endParaRPr lang="en-US" sz="800" dirty="0"/>
          </a:p>
        </p:txBody>
      </p:sp>
      <p:cxnSp>
        <p:nvCxnSpPr>
          <p:cNvPr id="81" name="Curved Connector 80"/>
          <p:cNvCxnSpPr>
            <a:stCxn id="65" idx="3"/>
            <a:endCxn id="2050" idx="1"/>
          </p:cNvCxnSpPr>
          <p:nvPr/>
        </p:nvCxnSpPr>
        <p:spPr>
          <a:xfrm flipV="1">
            <a:off x="2734306" y="3579130"/>
            <a:ext cx="752473" cy="26764"/>
          </a:xfrm>
          <a:prstGeom prst="curved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/>
          <p:cNvSpPr txBox="1"/>
          <p:nvPr/>
        </p:nvSpPr>
        <p:spPr>
          <a:xfrm>
            <a:off x="2802459" y="3356428"/>
            <a:ext cx="73930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&lt;executes&gt;</a:t>
            </a:r>
            <a:endParaRPr lang="en-US" sz="800" dirty="0"/>
          </a:p>
        </p:txBody>
      </p:sp>
      <p:sp>
        <p:nvSpPr>
          <p:cNvPr id="86" name="Rectangle 85"/>
          <p:cNvSpPr/>
          <p:nvPr/>
        </p:nvSpPr>
        <p:spPr>
          <a:xfrm>
            <a:off x="4961037" y="3064324"/>
            <a:ext cx="1047750" cy="8001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Bridge</a:t>
            </a:r>
          </a:p>
          <a:p>
            <a:pPr algn="ctr"/>
            <a:r>
              <a:rPr lang="en-US" sz="1200" dirty="0" smtClean="0"/>
              <a:t>CLI</a:t>
            </a:r>
            <a:endParaRPr lang="en-US" sz="1200" dirty="0"/>
          </a:p>
        </p:txBody>
      </p:sp>
      <p:cxnSp>
        <p:nvCxnSpPr>
          <p:cNvPr id="87" name="Curved Connector 86"/>
          <p:cNvCxnSpPr>
            <a:stCxn id="78" idx="3"/>
            <a:endCxn id="86" idx="1"/>
          </p:cNvCxnSpPr>
          <p:nvPr/>
        </p:nvCxnSpPr>
        <p:spPr>
          <a:xfrm flipV="1">
            <a:off x="4151941" y="3464374"/>
            <a:ext cx="809096" cy="419556"/>
          </a:xfrm>
          <a:prstGeom prst="curved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/>
          <p:cNvSpPr txBox="1"/>
          <p:nvPr/>
        </p:nvSpPr>
        <p:spPr>
          <a:xfrm>
            <a:off x="4174925" y="3840835"/>
            <a:ext cx="73930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&lt;executes&gt;</a:t>
            </a:r>
            <a:endParaRPr lang="en-US" sz="800" dirty="0"/>
          </a:p>
        </p:txBody>
      </p:sp>
      <p:grpSp>
        <p:nvGrpSpPr>
          <p:cNvPr id="2057" name="Group 2056"/>
          <p:cNvGrpSpPr/>
          <p:nvPr/>
        </p:nvGrpSpPr>
        <p:grpSpPr>
          <a:xfrm>
            <a:off x="6373293" y="3750002"/>
            <a:ext cx="2637141" cy="752476"/>
            <a:chOff x="3296934" y="5262562"/>
            <a:chExt cx="2637141" cy="752476"/>
          </a:xfrm>
        </p:grpSpPr>
        <p:sp>
          <p:nvSpPr>
            <p:cNvPr id="92" name="Rectangle 91"/>
            <p:cNvSpPr/>
            <p:nvPr/>
          </p:nvSpPr>
          <p:spPr>
            <a:xfrm>
              <a:off x="3296934" y="5262562"/>
              <a:ext cx="2637141" cy="752476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Rectangle 92"/>
            <p:cNvSpPr/>
            <p:nvPr/>
          </p:nvSpPr>
          <p:spPr>
            <a:xfrm>
              <a:off x="3776699" y="5554819"/>
              <a:ext cx="444661" cy="167963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Rectangle 93"/>
            <p:cNvSpPr/>
            <p:nvPr/>
          </p:nvSpPr>
          <p:spPr>
            <a:xfrm>
              <a:off x="5064583" y="5554819"/>
              <a:ext cx="444661" cy="167963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Rectangle 94"/>
            <p:cNvSpPr/>
            <p:nvPr/>
          </p:nvSpPr>
          <p:spPr>
            <a:xfrm>
              <a:off x="4416575" y="5554819"/>
              <a:ext cx="444661" cy="167963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/>
            <p:cNvSpPr/>
            <p:nvPr/>
          </p:nvSpPr>
          <p:spPr>
            <a:xfrm>
              <a:off x="5757991" y="5571096"/>
              <a:ext cx="54227" cy="83982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/>
            <p:cNvSpPr/>
            <p:nvPr/>
          </p:nvSpPr>
          <p:spPr>
            <a:xfrm>
              <a:off x="3493711" y="5596809"/>
              <a:ext cx="54227" cy="839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1" name="Straight Arrow Connector 100"/>
            <p:cNvCxnSpPr>
              <a:stCxn id="100" idx="6"/>
              <a:endCxn id="93" idx="1"/>
            </p:cNvCxnSpPr>
            <p:nvPr/>
          </p:nvCxnSpPr>
          <p:spPr>
            <a:xfrm>
              <a:off x="3547938" y="5638801"/>
              <a:ext cx="228761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Arrow Connector 101"/>
            <p:cNvCxnSpPr>
              <a:stCxn id="93" idx="3"/>
              <a:endCxn id="95" idx="1"/>
            </p:cNvCxnSpPr>
            <p:nvPr/>
          </p:nvCxnSpPr>
          <p:spPr>
            <a:xfrm>
              <a:off x="4221360" y="5638801"/>
              <a:ext cx="195216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Arrow Connector 102"/>
            <p:cNvCxnSpPr>
              <a:stCxn id="95" idx="3"/>
              <a:endCxn id="94" idx="1"/>
            </p:cNvCxnSpPr>
            <p:nvPr/>
          </p:nvCxnSpPr>
          <p:spPr>
            <a:xfrm>
              <a:off x="4861236" y="5638801"/>
              <a:ext cx="203347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2" name="Straight Arrow Connector 2051"/>
            <p:cNvCxnSpPr>
              <a:stCxn id="94" idx="3"/>
              <a:endCxn id="99" idx="3"/>
            </p:cNvCxnSpPr>
            <p:nvPr/>
          </p:nvCxnSpPr>
          <p:spPr>
            <a:xfrm>
              <a:off x="5509244" y="5638801"/>
              <a:ext cx="256688" cy="397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059" name="Curved Connector 2058"/>
          <p:cNvCxnSpPr>
            <a:stCxn id="86" idx="3"/>
            <a:endCxn id="100" idx="2"/>
          </p:cNvCxnSpPr>
          <p:nvPr/>
        </p:nvCxnSpPr>
        <p:spPr>
          <a:xfrm>
            <a:off x="6008787" y="3464374"/>
            <a:ext cx="561283" cy="661866"/>
          </a:xfrm>
          <a:prstGeom prst="curved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/>
          <p:cNvSpPr txBox="1"/>
          <p:nvPr/>
        </p:nvSpPr>
        <p:spPr>
          <a:xfrm>
            <a:off x="6135168" y="3401330"/>
            <a:ext cx="83548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&lt;feeds UOW&gt;</a:t>
            </a:r>
            <a:endParaRPr lang="en-US" sz="800" dirty="0"/>
          </a:p>
        </p:txBody>
      </p:sp>
      <p:sp>
        <p:nvSpPr>
          <p:cNvPr id="127" name="Can 126"/>
          <p:cNvSpPr/>
          <p:nvPr/>
        </p:nvSpPr>
        <p:spPr>
          <a:xfrm>
            <a:off x="8139970" y="5112454"/>
            <a:ext cx="333375" cy="781050"/>
          </a:xfrm>
          <a:prstGeom prst="can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65" name="Curved Connector 2064"/>
          <p:cNvCxnSpPr>
            <a:stCxn id="95" idx="2"/>
            <a:endCxn id="127" idx="1"/>
          </p:cNvCxnSpPr>
          <p:nvPr/>
        </p:nvCxnSpPr>
        <p:spPr>
          <a:xfrm rot="16200000" flipH="1">
            <a:off x="7559845" y="4365641"/>
            <a:ext cx="902232" cy="591393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TextBox 133"/>
          <p:cNvSpPr txBox="1"/>
          <p:nvPr/>
        </p:nvSpPr>
        <p:spPr>
          <a:xfrm>
            <a:off x="5862633" y="307347"/>
            <a:ext cx="101181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&lt;starts workflow &gt;</a:t>
            </a:r>
            <a:endParaRPr lang="en-US" sz="800" dirty="0"/>
          </a:p>
        </p:txBody>
      </p:sp>
      <p:sp>
        <p:nvSpPr>
          <p:cNvPr id="135" name="TextBox 134"/>
          <p:cNvSpPr txBox="1"/>
          <p:nvPr/>
        </p:nvSpPr>
        <p:spPr>
          <a:xfrm>
            <a:off x="8432369" y="3523902"/>
            <a:ext cx="5517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Pipeline</a:t>
            </a:r>
          </a:p>
        </p:txBody>
      </p:sp>
      <p:grpSp>
        <p:nvGrpSpPr>
          <p:cNvPr id="2076" name="Group 2075"/>
          <p:cNvGrpSpPr/>
          <p:nvPr/>
        </p:nvGrpSpPr>
        <p:grpSpPr>
          <a:xfrm>
            <a:off x="3105423" y="5030890"/>
            <a:ext cx="2616380" cy="752476"/>
            <a:chOff x="2770027" y="5493178"/>
            <a:chExt cx="2637141" cy="752476"/>
          </a:xfrm>
          <a:solidFill>
            <a:schemeClr val="bg1">
              <a:lumMod val="95000"/>
            </a:schemeClr>
          </a:solidFill>
        </p:grpSpPr>
        <p:sp>
          <p:nvSpPr>
            <p:cNvPr id="137" name="Rectangle 136"/>
            <p:cNvSpPr/>
            <p:nvPr/>
          </p:nvSpPr>
          <p:spPr>
            <a:xfrm>
              <a:off x="2770027" y="5493178"/>
              <a:ext cx="2637141" cy="752476"/>
            </a:xfrm>
            <a:prstGeom prst="rect">
              <a:avLst/>
            </a:prstGeom>
            <a:grpFill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Rectangle 137"/>
            <p:cNvSpPr/>
            <p:nvPr/>
          </p:nvSpPr>
          <p:spPr>
            <a:xfrm>
              <a:off x="3244419" y="5807000"/>
              <a:ext cx="444661" cy="167963"/>
            </a:xfrm>
            <a:prstGeom prst="rect">
              <a:avLst/>
            </a:prstGeom>
            <a:grpFill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Rectangle 138"/>
            <p:cNvSpPr/>
            <p:nvPr/>
          </p:nvSpPr>
          <p:spPr>
            <a:xfrm>
              <a:off x="4532303" y="5807000"/>
              <a:ext cx="444661" cy="167963"/>
            </a:xfrm>
            <a:prstGeom prst="rect">
              <a:avLst/>
            </a:prstGeom>
            <a:grpFill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Rectangle 139"/>
            <p:cNvSpPr/>
            <p:nvPr/>
          </p:nvSpPr>
          <p:spPr>
            <a:xfrm>
              <a:off x="3884295" y="5807000"/>
              <a:ext cx="444661" cy="167963"/>
            </a:xfrm>
            <a:prstGeom prst="rect">
              <a:avLst/>
            </a:prstGeom>
            <a:grpFill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Oval 140"/>
            <p:cNvSpPr/>
            <p:nvPr/>
          </p:nvSpPr>
          <p:spPr>
            <a:xfrm>
              <a:off x="5225712" y="5823277"/>
              <a:ext cx="46286" cy="83982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/>
            <p:cNvSpPr/>
            <p:nvPr/>
          </p:nvSpPr>
          <p:spPr>
            <a:xfrm>
              <a:off x="2961431" y="5848990"/>
              <a:ext cx="54227" cy="83982"/>
            </a:xfrm>
            <a:prstGeom prst="ellipse">
              <a:avLst/>
            </a:prstGeom>
            <a:grpFill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3" name="Straight Arrow Connector 142"/>
            <p:cNvCxnSpPr>
              <a:stCxn id="142" idx="6"/>
              <a:endCxn id="138" idx="1"/>
            </p:cNvCxnSpPr>
            <p:nvPr/>
          </p:nvCxnSpPr>
          <p:spPr>
            <a:xfrm>
              <a:off x="3015658" y="5890982"/>
              <a:ext cx="228761" cy="0"/>
            </a:xfrm>
            <a:prstGeom prst="straightConnector1">
              <a:avLst/>
            </a:prstGeom>
            <a:grpFill/>
            <a:ln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Arrow Connector 143"/>
            <p:cNvCxnSpPr>
              <a:stCxn id="138" idx="3"/>
              <a:endCxn id="140" idx="1"/>
            </p:cNvCxnSpPr>
            <p:nvPr/>
          </p:nvCxnSpPr>
          <p:spPr>
            <a:xfrm>
              <a:off x="3689080" y="5890982"/>
              <a:ext cx="195216" cy="0"/>
            </a:xfrm>
            <a:prstGeom prst="straightConnector1">
              <a:avLst/>
            </a:prstGeom>
            <a:grpFill/>
            <a:ln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Arrow Connector 144"/>
            <p:cNvCxnSpPr>
              <a:stCxn id="140" idx="3"/>
              <a:endCxn id="139" idx="1"/>
            </p:cNvCxnSpPr>
            <p:nvPr/>
          </p:nvCxnSpPr>
          <p:spPr>
            <a:xfrm>
              <a:off x="4328956" y="5890982"/>
              <a:ext cx="203347" cy="0"/>
            </a:xfrm>
            <a:prstGeom prst="straightConnector1">
              <a:avLst/>
            </a:prstGeom>
            <a:grpFill/>
            <a:ln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Arrow Connector 145"/>
            <p:cNvCxnSpPr>
              <a:stCxn id="139" idx="3"/>
              <a:endCxn id="141" idx="2"/>
            </p:cNvCxnSpPr>
            <p:nvPr/>
          </p:nvCxnSpPr>
          <p:spPr>
            <a:xfrm flipV="1">
              <a:off x="4976964" y="5865268"/>
              <a:ext cx="248748" cy="25714"/>
            </a:xfrm>
            <a:prstGeom prst="straightConnector1">
              <a:avLst/>
            </a:prstGeom>
            <a:grpFill/>
            <a:ln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071" name="Curved Connector 2070"/>
          <p:cNvCxnSpPr>
            <a:stCxn id="5" idx="2"/>
            <a:endCxn id="37" idx="6"/>
          </p:cNvCxnSpPr>
          <p:nvPr/>
        </p:nvCxnSpPr>
        <p:spPr>
          <a:xfrm rot="5400000">
            <a:off x="7451894" y="1592729"/>
            <a:ext cx="880763" cy="842786"/>
          </a:xfrm>
          <a:prstGeom prst="curved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8" name="Straight Arrow Connector 2077"/>
          <p:cNvCxnSpPr>
            <a:endCxn id="141" idx="5"/>
          </p:cNvCxnSpPr>
          <p:nvPr/>
        </p:nvCxnSpPr>
        <p:spPr>
          <a:xfrm flipH="1">
            <a:off x="5580973" y="5383579"/>
            <a:ext cx="782380" cy="4909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TextBox 155"/>
          <p:cNvSpPr txBox="1"/>
          <p:nvPr/>
        </p:nvSpPr>
        <p:spPr>
          <a:xfrm>
            <a:off x="2868073" y="1447193"/>
            <a:ext cx="6030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Business</a:t>
            </a:r>
          </a:p>
          <a:p>
            <a:r>
              <a:rPr lang="en-US" sz="800" dirty="0" smtClean="0"/>
              <a:t>Process</a:t>
            </a:r>
          </a:p>
          <a:p>
            <a:r>
              <a:rPr lang="en-US" sz="800" dirty="0" smtClean="0"/>
              <a:t>Activity</a:t>
            </a:r>
            <a:endParaRPr lang="en-US" sz="800" dirty="0"/>
          </a:p>
        </p:txBody>
      </p:sp>
      <p:cxnSp>
        <p:nvCxnSpPr>
          <p:cNvPr id="109" name="Straight Arrow Connector 108"/>
          <p:cNvCxnSpPr>
            <a:stCxn id="156" idx="3"/>
            <a:endCxn id="31" idx="0"/>
          </p:cNvCxnSpPr>
          <p:nvPr/>
        </p:nvCxnSpPr>
        <p:spPr>
          <a:xfrm>
            <a:off x="3471123" y="1678026"/>
            <a:ext cx="665812" cy="692497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Box 158"/>
          <p:cNvSpPr txBox="1"/>
          <p:nvPr/>
        </p:nvSpPr>
        <p:spPr>
          <a:xfrm>
            <a:off x="7902709" y="3028574"/>
            <a:ext cx="5517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Pipeline</a:t>
            </a:r>
          </a:p>
          <a:p>
            <a:r>
              <a:rPr lang="en-US" sz="800" dirty="0" smtClean="0"/>
              <a:t>Stage</a:t>
            </a:r>
            <a:endParaRPr lang="en-US" sz="800" dirty="0"/>
          </a:p>
        </p:txBody>
      </p:sp>
      <p:cxnSp>
        <p:nvCxnSpPr>
          <p:cNvPr id="160" name="Straight Arrow Connector 159"/>
          <p:cNvCxnSpPr>
            <a:stCxn id="159" idx="2"/>
            <a:endCxn id="95" idx="0"/>
          </p:cNvCxnSpPr>
          <p:nvPr/>
        </p:nvCxnSpPr>
        <p:spPr>
          <a:xfrm flipH="1">
            <a:off x="7715265" y="3367128"/>
            <a:ext cx="463321" cy="675131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TextBox 162"/>
          <p:cNvSpPr txBox="1"/>
          <p:nvPr/>
        </p:nvSpPr>
        <p:spPr>
          <a:xfrm>
            <a:off x="3446817" y="4418102"/>
            <a:ext cx="4074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RTN</a:t>
            </a:r>
          </a:p>
          <a:p>
            <a:r>
              <a:rPr lang="en-US" sz="800" dirty="0" smtClean="0"/>
              <a:t>Task</a:t>
            </a:r>
            <a:endParaRPr lang="en-US" sz="800" dirty="0"/>
          </a:p>
        </p:txBody>
      </p:sp>
      <p:cxnSp>
        <p:nvCxnSpPr>
          <p:cNvPr id="166" name="Straight Arrow Connector 165"/>
          <p:cNvCxnSpPr>
            <a:endCxn id="138" idx="0"/>
          </p:cNvCxnSpPr>
          <p:nvPr/>
        </p:nvCxnSpPr>
        <p:spPr>
          <a:xfrm>
            <a:off x="3509729" y="4756656"/>
            <a:ext cx="286931" cy="588056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TextBox 180"/>
          <p:cNvSpPr txBox="1"/>
          <p:nvPr/>
        </p:nvSpPr>
        <p:spPr>
          <a:xfrm>
            <a:off x="5714861" y="5155605"/>
            <a:ext cx="83548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&lt;feeds UOW&gt;</a:t>
            </a:r>
            <a:endParaRPr lang="en-US" sz="800" dirty="0"/>
          </a:p>
        </p:txBody>
      </p:sp>
      <p:sp>
        <p:nvSpPr>
          <p:cNvPr id="147" name="File"/>
          <p:cNvSpPr>
            <a:spLocks noEditPoints="1" noChangeArrowheads="1"/>
          </p:cNvSpPr>
          <p:nvPr/>
        </p:nvSpPr>
        <p:spPr bwMode="auto">
          <a:xfrm>
            <a:off x="2795401" y="1042310"/>
            <a:ext cx="247037" cy="209838"/>
          </a:xfrm>
          <a:custGeom>
            <a:avLst/>
            <a:gdLst>
              <a:gd name="T0" fmla="*/ 10981 w 21600"/>
              <a:gd name="T1" fmla="*/ 3240 h 21600"/>
              <a:gd name="T2" fmla="*/ 0 w 21600"/>
              <a:gd name="T3" fmla="*/ 10800 h 21600"/>
              <a:gd name="T4" fmla="*/ 10800 w 21600"/>
              <a:gd name="T5" fmla="*/ 21600 h 21600"/>
              <a:gd name="T6" fmla="*/ 21600 w 21600"/>
              <a:gd name="T7" fmla="*/ 10800 h 21600"/>
              <a:gd name="T8" fmla="*/ 0 w 21600"/>
              <a:gd name="T9" fmla="*/ 21600 h 21600"/>
              <a:gd name="T10" fmla="*/ 21600 w 21600"/>
              <a:gd name="T11" fmla="*/ 21600 h 21600"/>
              <a:gd name="T12" fmla="*/ 1086 w 21600"/>
              <a:gd name="T13" fmla="*/ 4628 h 21600"/>
              <a:gd name="T14" fmla="*/ 20635 w 21600"/>
              <a:gd name="T15" fmla="*/ 20289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T12" t="T13" r="T14" b="T15"/>
            <a:pathLst>
              <a:path w="21600" h="21600">
                <a:moveTo>
                  <a:pt x="19790" y="3240"/>
                </a:moveTo>
                <a:cubicBezTo>
                  <a:pt x="10981" y="3240"/>
                  <a:pt x="9171" y="3240"/>
                  <a:pt x="9050" y="3086"/>
                </a:cubicBezTo>
                <a:cubicBezTo>
                  <a:pt x="9050" y="2931"/>
                  <a:pt x="8930" y="2777"/>
                  <a:pt x="8930" y="2469"/>
                </a:cubicBezTo>
                <a:cubicBezTo>
                  <a:pt x="8930" y="2160"/>
                  <a:pt x="8809" y="1851"/>
                  <a:pt x="8688" y="1389"/>
                </a:cubicBezTo>
                <a:cubicBezTo>
                  <a:pt x="8568" y="1080"/>
                  <a:pt x="8326" y="771"/>
                  <a:pt x="8085" y="463"/>
                </a:cubicBezTo>
                <a:cubicBezTo>
                  <a:pt x="7723" y="154"/>
                  <a:pt x="7361" y="0"/>
                  <a:pt x="7361" y="0"/>
                </a:cubicBezTo>
                <a:cubicBezTo>
                  <a:pt x="7361" y="0"/>
                  <a:pt x="2293" y="0"/>
                  <a:pt x="2051" y="154"/>
                </a:cubicBezTo>
                <a:cubicBezTo>
                  <a:pt x="1689" y="309"/>
                  <a:pt x="1448" y="463"/>
                  <a:pt x="1327" y="771"/>
                </a:cubicBezTo>
                <a:cubicBezTo>
                  <a:pt x="1207" y="1080"/>
                  <a:pt x="1086" y="1389"/>
                  <a:pt x="965" y="1697"/>
                </a:cubicBezTo>
                <a:cubicBezTo>
                  <a:pt x="845" y="2160"/>
                  <a:pt x="724" y="2314"/>
                  <a:pt x="724" y="2469"/>
                </a:cubicBezTo>
                <a:cubicBezTo>
                  <a:pt x="603" y="2623"/>
                  <a:pt x="603" y="2777"/>
                  <a:pt x="483" y="2931"/>
                </a:cubicBezTo>
                <a:cubicBezTo>
                  <a:pt x="483" y="3086"/>
                  <a:pt x="362" y="3240"/>
                  <a:pt x="241" y="3240"/>
                </a:cubicBezTo>
                <a:lnTo>
                  <a:pt x="0" y="3394"/>
                </a:lnTo>
                <a:lnTo>
                  <a:pt x="0" y="3703"/>
                </a:lnTo>
                <a:lnTo>
                  <a:pt x="0" y="10800"/>
                </a:lnTo>
                <a:lnTo>
                  <a:pt x="0" y="21600"/>
                </a:lnTo>
                <a:lnTo>
                  <a:pt x="10981" y="21600"/>
                </a:lnTo>
                <a:lnTo>
                  <a:pt x="21600" y="21600"/>
                </a:lnTo>
                <a:lnTo>
                  <a:pt x="21600" y="10800"/>
                </a:lnTo>
                <a:lnTo>
                  <a:pt x="21600" y="5246"/>
                </a:lnTo>
                <a:lnTo>
                  <a:pt x="21600" y="4783"/>
                </a:lnTo>
                <a:cubicBezTo>
                  <a:pt x="21479" y="4320"/>
                  <a:pt x="21359" y="4011"/>
                  <a:pt x="21117" y="3703"/>
                </a:cubicBezTo>
                <a:cubicBezTo>
                  <a:pt x="20876" y="3549"/>
                  <a:pt x="20514" y="3394"/>
                  <a:pt x="20152" y="3240"/>
                </a:cubicBezTo>
                <a:close/>
              </a:path>
            </a:pathLst>
          </a:custGeom>
          <a:solidFill>
            <a:srgbClr val="FFFFCC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8" name="Rectangle 197"/>
          <p:cNvSpPr/>
          <p:nvPr/>
        </p:nvSpPr>
        <p:spPr>
          <a:xfrm>
            <a:off x="1244797" y="753755"/>
            <a:ext cx="1047750" cy="8001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SFTP</a:t>
            </a:r>
          </a:p>
          <a:p>
            <a:pPr algn="ctr"/>
            <a:r>
              <a:rPr lang="en-US" sz="1200" dirty="0" smtClean="0"/>
              <a:t>Server</a:t>
            </a:r>
            <a:endParaRPr lang="en-US" sz="1200" dirty="0"/>
          </a:p>
        </p:txBody>
      </p:sp>
      <p:cxnSp>
        <p:nvCxnSpPr>
          <p:cNvPr id="165" name="Straight Arrow Connector 164"/>
          <p:cNvCxnSpPr>
            <a:stCxn id="198" idx="3"/>
            <a:endCxn id="147" idx="1"/>
          </p:cNvCxnSpPr>
          <p:nvPr/>
        </p:nvCxnSpPr>
        <p:spPr>
          <a:xfrm flipV="1">
            <a:off x="2292547" y="1147229"/>
            <a:ext cx="502854" cy="657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Arrow Connector 167"/>
          <p:cNvCxnSpPr>
            <a:stCxn id="20" idx="1"/>
            <a:endCxn id="147" idx="3"/>
          </p:cNvCxnSpPr>
          <p:nvPr/>
        </p:nvCxnSpPr>
        <p:spPr>
          <a:xfrm flipH="1" flipV="1">
            <a:off x="3042438" y="1147229"/>
            <a:ext cx="594455" cy="2646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0" name="TextBox 209"/>
          <p:cNvSpPr txBox="1"/>
          <p:nvPr/>
        </p:nvSpPr>
        <p:spPr>
          <a:xfrm>
            <a:off x="2299529" y="910623"/>
            <a:ext cx="59343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&lt;writes&gt;</a:t>
            </a:r>
            <a:endParaRPr lang="en-US" sz="800" dirty="0"/>
          </a:p>
        </p:txBody>
      </p:sp>
      <p:sp>
        <p:nvSpPr>
          <p:cNvPr id="211" name="TextBox 210"/>
          <p:cNvSpPr txBox="1"/>
          <p:nvPr/>
        </p:nvSpPr>
        <p:spPr>
          <a:xfrm>
            <a:off x="3088807" y="910623"/>
            <a:ext cx="57259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&lt;scans&gt;</a:t>
            </a:r>
            <a:endParaRPr lang="en-US" sz="800" dirty="0"/>
          </a:p>
        </p:txBody>
      </p:sp>
      <p:sp>
        <p:nvSpPr>
          <p:cNvPr id="213" name="TextBox 212"/>
          <p:cNvSpPr txBox="1"/>
          <p:nvPr/>
        </p:nvSpPr>
        <p:spPr>
          <a:xfrm>
            <a:off x="4651459" y="4823883"/>
            <a:ext cx="104067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RTN Process Flow</a:t>
            </a:r>
            <a:endParaRPr lang="en-US" sz="800" dirty="0"/>
          </a:p>
        </p:txBody>
      </p:sp>
      <p:sp>
        <p:nvSpPr>
          <p:cNvPr id="177" name="Cloud"/>
          <p:cNvSpPr>
            <a:spLocks noChangeAspect="1" noEditPoints="1" noChangeArrowheads="1"/>
          </p:cNvSpPr>
          <p:nvPr/>
        </p:nvSpPr>
        <p:spPr bwMode="auto">
          <a:xfrm>
            <a:off x="167533" y="892554"/>
            <a:ext cx="839041" cy="562274"/>
          </a:xfrm>
          <a:custGeom>
            <a:avLst/>
            <a:gdLst>
              <a:gd name="T0" fmla="*/ 67 w 21600"/>
              <a:gd name="T1" fmla="*/ 10800 h 21600"/>
              <a:gd name="T2" fmla="*/ 10800 w 21600"/>
              <a:gd name="T3" fmla="*/ 21577 h 21600"/>
              <a:gd name="T4" fmla="*/ 21582 w 21600"/>
              <a:gd name="T5" fmla="*/ 10800 h 21600"/>
              <a:gd name="T6" fmla="*/ 10800 w 21600"/>
              <a:gd name="T7" fmla="*/ 1235 h 21600"/>
              <a:gd name="T8" fmla="*/ 2977 w 21600"/>
              <a:gd name="T9" fmla="*/ 3262 h 21600"/>
              <a:gd name="T10" fmla="*/ 17087 w 21600"/>
              <a:gd name="T11" fmla="*/ 173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 extrusionOk="0">
                <a:moveTo>
                  <a:pt x="1949" y="7180"/>
                </a:moveTo>
                <a:cubicBezTo>
                  <a:pt x="841" y="7336"/>
                  <a:pt x="0" y="8613"/>
                  <a:pt x="0" y="10137"/>
                </a:cubicBezTo>
                <a:cubicBezTo>
                  <a:pt x="-1" y="11192"/>
                  <a:pt x="409" y="12169"/>
                  <a:pt x="1074" y="12702"/>
                </a:cubicBezTo>
                <a:lnTo>
                  <a:pt x="1063" y="12668"/>
                </a:lnTo>
                <a:cubicBezTo>
                  <a:pt x="685" y="13217"/>
                  <a:pt x="475" y="13940"/>
                  <a:pt x="475" y="14690"/>
                </a:cubicBezTo>
                <a:cubicBezTo>
                  <a:pt x="475" y="16325"/>
                  <a:pt x="1451" y="17650"/>
                  <a:pt x="2655" y="17650"/>
                </a:cubicBezTo>
                <a:cubicBezTo>
                  <a:pt x="2739" y="17650"/>
                  <a:pt x="2824" y="17643"/>
                  <a:pt x="2909" y="17629"/>
                </a:cubicBezTo>
                <a:lnTo>
                  <a:pt x="2897" y="17649"/>
                </a:lnTo>
                <a:cubicBezTo>
                  <a:pt x="3585" y="19288"/>
                  <a:pt x="4863" y="20300"/>
                  <a:pt x="6247" y="20300"/>
                </a:cubicBezTo>
                <a:cubicBezTo>
                  <a:pt x="6947" y="20299"/>
                  <a:pt x="7635" y="20039"/>
                  <a:pt x="8235" y="19546"/>
                </a:cubicBezTo>
                <a:lnTo>
                  <a:pt x="8229" y="19550"/>
                </a:lnTo>
                <a:cubicBezTo>
                  <a:pt x="8855" y="20829"/>
                  <a:pt x="9908" y="21597"/>
                  <a:pt x="11036" y="21597"/>
                </a:cubicBezTo>
                <a:cubicBezTo>
                  <a:pt x="12523" y="21596"/>
                  <a:pt x="13836" y="20267"/>
                  <a:pt x="14267" y="18324"/>
                </a:cubicBezTo>
                <a:lnTo>
                  <a:pt x="14270" y="18350"/>
                </a:lnTo>
                <a:cubicBezTo>
                  <a:pt x="14730" y="18740"/>
                  <a:pt x="15260" y="18947"/>
                  <a:pt x="15802" y="18947"/>
                </a:cubicBezTo>
                <a:cubicBezTo>
                  <a:pt x="17390" y="18946"/>
                  <a:pt x="18682" y="17205"/>
                  <a:pt x="18694" y="15045"/>
                </a:cubicBezTo>
                <a:lnTo>
                  <a:pt x="18689" y="15035"/>
                </a:lnTo>
                <a:cubicBezTo>
                  <a:pt x="20357" y="14710"/>
                  <a:pt x="21597" y="12765"/>
                  <a:pt x="21597" y="10472"/>
                </a:cubicBezTo>
                <a:cubicBezTo>
                  <a:pt x="21597" y="9456"/>
                  <a:pt x="21350" y="8469"/>
                  <a:pt x="20896" y="7663"/>
                </a:cubicBezTo>
                <a:lnTo>
                  <a:pt x="20889" y="7661"/>
                </a:lnTo>
                <a:cubicBezTo>
                  <a:pt x="21031" y="7208"/>
                  <a:pt x="21105" y="6721"/>
                  <a:pt x="21105" y="6228"/>
                </a:cubicBezTo>
                <a:cubicBezTo>
                  <a:pt x="21105" y="4588"/>
                  <a:pt x="20299" y="3150"/>
                  <a:pt x="19139" y="2719"/>
                </a:cubicBezTo>
                <a:lnTo>
                  <a:pt x="19148" y="2712"/>
                </a:lnTo>
                <a:cubicBezTo>
                  <a:pt x="18940" y="1142"/>
                  <a:pt x="17933" y="0"/>
                  <a:pt x="16758" y="0"/>
                </a:cubicBezTo>
                <a:cubicBezTo>
                  <a:pt x="16044" y="-1"/>
                  <a:pt x="15367" y="426"/>
                  <a:pt x="14905" y="1165"/>
                </a:cubicBezTo>
                <a:lnTo>
                  <a:pt x="14909" y="1170"/>
                </a:lnTo>
                <a:cubicBezTo>
                  <a:pt x="14497" y="432"/>
                  <a:pt x="13855" y="0"/>
                  <a:pt x="13174" y="0"/>
                </a:cubicBezTo>
                <a:cubicBezTo>
                  <a:pt x="12347" y="-1"/>
                  <a:pt x="11590" y="637"/>
                  <a:pt x="11221" y="1645"/>
                </a:cubicBezTo>
                <a:lnTo>
                  <a:pt x="11229" y="1694"/>
                </a:lnTo>
                <a:cubicBezTo>
                  <a:pt x="10730" y="1024"/>
                  <a:pt x="10058" y="650"/>
                  <a:pt x="9358" y="650"/>
                </a:cubicBezTo>
                <a:cubicBezTo>
                  <a:pt x="8372" y="649"/>
                  <a:pt x="7466" y="1391"/>
                  <a:pt x="7003" y="2578"/>
                </a:cubicBezTo>
                <a:lnTo>
                  <a:pt x="6995" y="2602"/>
                </a:lnTo>
                <a:cubicBezTo>
                  <a:pt x="6477" y="2189"/>
                  <a:pt x="5888" y="1972"/>
                  <a:pt x="5288" y="1972"/>
                </a:cubicBezTo>
                <a:cubicBezTo>
                  <a:pt x="3423" y="1972"/>
                  <a:pt x="1912" y="4029"/>
                  <a:pt x="1912" y="6567"/>
                </a:cubicBezTo>
                <a:cubicBezTo>
                  <a:pt x="1911" y="6774"/>
                  <a:pt x="1922" y="6981"/>
                  <a:pt x="1942" y="7186"/>
                </a:cubicBezTo>
                <a:close/>
              </a:path>
              <a:path w="21600" h="21600" fill="none" extrusionOk="0">
                <a:moveTo>
                  <a:pt x="1074" y="12702"/>
                </a:moveTo>
                <a:cubicBezTo>
                  <a:pt x="1407" y="12969"/>
                  <a:pt x="1786" y="13110"/>
                  <a:pt x="2172" y="13110"/>
                </a:cubicBezTo>
                <a:cubicBezTo>
                  <a:pt x="2228" y="13109"/>
                  <a:pt x="2285" y="13107"/>
                  <a:pt x="2341" y="13101"/>
                </a:cubicBezTo>
              </a:path>
              <a:path w="21600" h="21600" fill="none" extrusionOk="0">
                <a:moveTo>
                  <a:pt x="2909" y="17629"/>
                </a:moveTo>
                <a:cubicBezTo>
                  <a:pt x="3099" y="17599"/>
                  <a:pt x="3285" y="17535"/>
                  <a:pt x="3463" y="17439"/>
                </a:cubicBezTo>
              </a:path>
              <a:path w="21600" h="21600" fill="none" extrusionOk="0">
                <a:moveTo>
                  <a:pt x="7895" y="18680"/>
                </a:moveTo>
                <a:cubicBezTo>
                  <a:pt x="7983" y="18985"/>
                  <a:pt x="8095" y="19277"/>
                  <a:pt x="8229" y="19550"/>
                </a:cubicBezTo>
              </a:path>
              <a:path w="21600" h="21600" fill="none" extrusionOk="0">
                <a:moveTo>
                  <a:pt x="14267" y="18324"/>
                </a:moveTo>
                <a:cubicBezTo>
                  <a:pt x="14336" y="18013"/>
                  <a:pt x="14380" y="17693"/>
                  <a:pt x="14400" y="17370"/>
                </a:cubicBezTo>
              </a:path>
              <a:path w="21600" h="21600" fill="none" extrusionOk="0">
                <a:moveTo>
                  <a:pt x="18694" y="15045"/>
                </a:moveTo>
                <a:cubicBezTo>
                  <a:pt x="18694" y="15034"/>
                  <a:pt x="18695" y="15024"/>
                  <a:pt x="18695" y="15013"/>
                </a:cubicBezTo>
                <a:cubicBezTo>
                  <a:pt x="18695" y="13508"/>
                  <a:pt x="18063" y="12136"/>
                  <a:pt x="17069" y="11477"/>
                </a:cubicBezTo>
              </a:path>
              <a:path w="21600" h="21600" fill="none" extrusionOk="0">
                <a:moveTo>
                  <a:pt x="20165" y="8999"/>
                </a:moveTo>
                <a:cubicBezTo>
                  <a:pt x="20479" y="8635"/>
                  <a:pt x="20726" y="8177"/>
                  <a:pt x="20889" y="7661"/>
                </a:cubicBezTo>
              </a:path>
              <a:path w="21600" h="21600" fill="none" extrusionOk="0">
                <a:moveTo>
                  <a:pt x="19186" y="3344"/>
                </a:moveTo>
                <a:cubicBezTo>
                  <a:pt x="19186" y="3328"/>
                  <a:pt x="19187" y="3313"/>
                  <a:pt x="19187" y="3297"/>
                </a:cubicBezTo>
                <a:cubicBezTo>
                  <a:pt x="19187" y="3101"/>
                  <a:pt x="19174" y="2905"/>
                  <a:pt x="19148" y="2712"/>
                </a:cubicBezTo>
              </a:path>
              <a:path w="21600" h="21600" fill="none" extrusionOk="0">
                <a:moveTo>
                  <a:pt x="14905" y="1165"/>
                </a:moveTo>
                <a:cubicBezTo>
                  <a:pt x="14754" y="1408"/>
                  <a:pt x="14629" y="1679"/>
                  <a:pt x="14535" y="1971"/>
                </a:cubicBezTo>
              </a:path>
              <a:path w="21600" h="21600" fill="none" extrusionOk="0">
                <a:moveTo>
                  <a:pt x="11221" y="1645"/>
                </a:moveTo>
                <a:cubicBezTo>
                  <a:pt x="11140" y="1866"/>
                  <a:pt x="11080" y="2099"/>
                  <a:pt x="11041" y="2340"/>
                </a:cubicBezTo>
              </a:path>
              <a:path w="21600" h="21600" fill="none" extrusionOk="0">
                <a:moveTo>
                  <a:pt x="7645" y="3276"/>
                </a:moveTo>
                <a:cubicBezTo>
                  <a:pt x="7449" y="3016"/>
                  <a:pt x="7231" y="2790"/>
                  <a:pt x="6995" y="2602"/>
                </a:cubicBezTo>
              </a:path>
              <a:path w="21600" h="21600" fill="none" extrusionOk="0">
                <a:moveTo>
                  <a:pt x="1942" y="7186"/>
                </a:moveTo>
                <a:cubicBezTo>
                  <a:pt x="1966" y="7426"/>
                  <a:pt x="2004" y="7663"/>
                  <a:pt x="2056" y="7895"/>
                </a:cubicBezTo>
              </a:path>
            </a:pathLst>
          </a:custGeom>
          <a:solidFill>
            <a:srgbClr val="FFBE7D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z="800" dirty="0" smtClean="0"/>
              <a:t>Internet</a:t>
            </a:r>
            <a:endParaRPr lang="en-US" sz="800" dirty="0"/>
          </a:p>
        </p:txBody>
      </p:sp>
      <p:cxnSp>
        <p:nvCxnSpPr>
          <p:cNvPr id="179" name="Straight Connector 178"/>
          <p:cNvCxnSpPr>
            <a:stCxn id="198" idx="1"/>
            <a:endCxn id="177" idx="2"/>
          </p:cNvCxnSpPr>
          <p:nvPr/>
        </p:nvCxnSpPr>
        <p:spPr>
          <a:xfrm flipH="1">
            <a:off x="1005875" y="1153805"/>
            <a:ext cx="238922" cy="19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Rectangle 103"/>
          <p:cNvSpPr/>
          <p:nvPr/>
        </p:nvSpPr>
        <p:spPr>
          <a:xfrm>
            <a:off x="6644114" y="5245805"/>
            <a:ext cx="1047750" cy="8001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RTN</a:t>
            </a:r>
          </a:p>
        </p:txBody>
      </p:sp>
      <p:pic>
        <p:nvPicPr>
          <p:cNvPr id="5122" name="Picture 2" descr="C:\Users\achatterjee\AppData\Local\Microsoft\Windows\Temporary Internet Files\Content.IE5\PE3354OD\medium-Stick-figure-male-2-66.6-11608[1]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0125" y="2529828"/>
            <a:ext cx="125043" cy="141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2" name="Rectangle 121"/>
          <p:cNvSpPr/>
          <p:nvPr/>
        </p:nvSpPr>
        <p:spPr>
          <a:xfrm>
            <a:off x="6491714" y="4967358"/>
            <a:ext cx="1047750" cy="92614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RTN</a:t>
            </a:r>
          </a:p>
        </p:txBody>
      </p:sp>
      <p:cxnSp>
        <p:nvCxnSpPr>
          <p:cNvPr id="2067" name="Curved Connector 2066"/>
          <p:cNvCxnSpPr>
            <a:stCxn id="127" idx="3"/>
            <a:endCxn id="122" idx="3"/>
          </p:cNvCxnSpPr>
          <p:nvPr/>
        </p:nvCxnSpPr>
        <p:spPr>
          <a:xfrm rot="5400000" flipH="1">
            <a:off x="7691525" y="5278371"/>
            <a:ext cx="463072" cy="767194"/>
          </a:xfrm>
          <a:prstGeom prst="curvedConnector4">
            <a:avLst>
              <a:gd name="adj1" fmla="val -49366"/>
              <a:gd name="adj2" fmla="val 60863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Rectangle 112"/>
          <p:cNvSpPr/>
          <p:nvPr/>
        </p:nvSpPr>
        <p:spPr>
          <a:xfrm>
            <a:off x="1321028" y="5341055"/>
            <a:ext cx="1212941" cy="8001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 smtClean="0"/>
              <a:t>Deepthought</a:t>
            </a:r>
            <a:endParaRPr lang="en-US" sz="1200" dirty="0" smtClean="0"/>
          </a:p>
        </p:txBody>
      </p:sp>
      <p:sp>
        <p:nvSpPr>
          <p:cNvPr id="114" name="Rectangle 113"/>
          <p:cNvSpPr/>
          <p:nvPr/>
        </p:nvSpPr>
        <p:spPr>
          <a:xfrm>
            <a:off x="1473428" y="5493455"/>
            <a:ext cx="1212941" cy="8001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 smtClean="0"/>
              <a:t>Deepthought</a:t>
            </a:r>
            <a:endParaRPr lang="en-US" sz="1200" dirty="0" smtClean="0"/>
          </a:p>
        </p:txBody>
      </p:sp>
      <p:sp>
        <p:nvSpPr>
          <p:cNvPr id="115" name="Rectangle 114"/>
          <p:cNvSpPr/>
          <p:nvPr/>
        </p:nvSpPr>
        <p:spPr>
          <a:xfrm>
            <a:off x="1625828" y="5645855"/>
            <a:ext cx="1212941" cy="8001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Deep Thought</a:t>
            </a:r>
            <a:endParaRPr lang="en-US" sz="1200" dirty="0" smtClean="0"/>
          </a:p>
        </p:txBody>
      </p:sp>
      <p:cxnSp>
        <p:nvCxnSpPr>
          <p:cNvPr id="18" name="Curved Connector 17"/>
          <p:cNvCxnSpPr/>
          <p:nvPr/>
        </p:nvCxnSpPr>
        <p:spPr>
          <a:xfrm rot="5400000">
            <a:off x="3411182" y="4923673"/>
            <a:ext cx="533230" cy="1733560"/>
          </a:xfrm>
          <a:prstGeom prst="curved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TextBox 135"/>
          <p:cNvSpPr txBox="1"/>
          <p:nvPr/>
        </p:nvSpPr>
        <p:spPr>
          <a:xfrm>
            <a:off x="3495492" y="5980562"/>
            <a:ext cx="55656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&lt;</a:t>
            </a:r>
            <a:r>
              <a:rPr lang="en-US" sz="800" dirty="0" smtClean="0"/>
              <a:t>feeds&gt;</a:t>
            </a:r>
            <a:endParaRPr lang="en-US" sz="800" dirty="0"/>
          </a:p>
        </p:txBody>
      </p:sp>
      <p:sp>
        <p:nvSpPr>
          <p:cNvPr id="161" name="Rectangle 160"/>
          <p:cNvSpPr/>
          <p:nvPr/>
        </p:nvSpPr>
        <p:spPr>
          <a:xfrm>
            <a:off x="1261762" y="1744361"/>
            <a:ext cx="1047750" cy="8001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Fetch</a:t>
            </a:r>
            <a:endParaRPr lang="en-US" sz="1200" dirty="0" smtClean="0"/>
          </a:p>
          <a:p>
            <a:pPr algn="ctr"/>
            <a:r>
              <a:rPr lang="en-US" sz="1200" dirty="0" smtClean="0"/>
              <a:t>Server</a:t>
            </a:r>
            <a:endParaRPr lang="en-US" sz="1200" dirty="0"/>
          </a:p>
        </p:txBody>
      </p:sp>
      <p:cxnSp>
        <p:nvCxnSpPr>
          <p:cNvPr id="2074" name="Elbow Connector 2073"/>
          <p:cNvCxnSpPr>
            <a:stCxn id="161" idx="3"/>
            <a:endCxn id="147" idx="1"/>
          </p:cNvCxnSpPr>
          <p:nvPr/>
        </p:nvCxnSpPr>
        <p:spPr>
          <a:xfrm flipV="1">
            <a:off x="2309512" y="1147229"/>
            <a:ext cx="485889" cy="997182"/>
          </a:xfrm>
          <a:prstGeom prst="bentConnector3">
            <a:avLst>
              <a:gd name="adj1" fmla="val 37143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Elbow Connector 68"/>
          <p:cNvCxnSpPr>
            <a:stCxn id="177" idx="1"/>
            <a:endCxn id="161" idx="1"/>
          </p:cNvCxnSpPr>
          <p:nvPr/>
        </p:nvCxnSpPr>
        <p:spPr>
          <a:xfrm>
            <a:off x="587054" y="1454229"/>
            <a:ext cx="674708" cy="690182"/>
          </a:xfrm>
          <a:prstGeom prst="bentConnector3">
            <a:avLst>
              <a:gd name="adj1" fmla="val -223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7066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ectangle 71"/>
          <p:cNvSpPr/>
          <p:nvPr/>
        </p:nvSpPr>
        <p:spPr>
          <a:xfrm>
            <a:off x="587309" y="4621728"/>
            <a:ext cx="1047750" cy="8001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RTN</a:t>
            </a:r>
          </a:p>
        </p:txBody>
      </p:sp>
      <p:sp>
        <p:nvSpPr>
          <p:cNvPr id="49" name="Rectangle 48"/>
          <p:cNvSpPr/>
          <p:nvPr/>
        </p:nvSpPr>
        <p:spPr>
          <a:xfrm>
            <a:off x="5957474" y="1435397"/>
            <a:ext cx="1047750" cy="8001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Socket Bridge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Real Time </a:t>
            </a:r>
            <a:r>
              <a:rPr lang="en-US" sz="2400" dirty="0" smtClean="0"/>
              <a:t>Processing Flow</a:t>
            </a:r>
            <a:endParaRPr lang="en-US" sz="2400" dirty="0"/>
          </a:p>
        </p:txBody>
      </p:sp>
      <p:sp>
        <p:nvSpPr>
          <p:cNvPr id="30" name="TextBox 29"/>
          <p:cNvSpPr txBox="1"/>
          <p:nvPr/>
        </p:nvSpPr>
        <p:spPr>
          <a:xfrm>
            <a:off x="1902390" y="5525016"/>
            <a:ext cx="55656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&lt;feeds&gt;</a:t>
            </a:r>
            <a:endParaRPr lang="en-US" sz="800" dirty="0"/>
          </a:p>
        </p:txBody>
      </p:sp>
      <p:sp>
        <p:nvSpPr>
          <p:cNvPr id="86" name="Rectangle 85"/>
          <p:cNvSpPr/>
          <p:nvPr/>
        </p:nvSpPr>
        <p:spPr>
          <a:xfrm>
            <a:off x="5805074" y="1282997"/>
            <a:ext cx="1047750" cy="8001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Socket Bridge</a:t>
            </a:r>
          </a:p>
        </p:txBody>
      </p:sp>
      <p:grpSp>
        <p:nvGrpSpPr>
          <p:cNvPr id="2057" name="Group 2056"/>
          <p:cNvGrpSpPr/>
          <p:nvPr/>
        </p:nvGrpSpPr>
        <p:grpSpPr>
          <a:xfrm>
            <a:off x="3989472" y="3237009"/>
            <a:ext cx="2637141" cy="752476"/>
            <a:chOff x="3296934" y="5262562"/>
            <a:chExt cx="2637141" cy="752476"/>
          </a:xfrm>
        </p:grpSpPr>
        <p:sp>
          <p:nvSpPr>
            <p:cNvPr id="92" name="Rectangle 91"/>
            <p:cNvSpPr/>
            <p:nvPr/>
          </p:nvSpPr>
          <p:spPr>
            <a:xfrm>
              <a:off x="3296934" y="5262562"/>
              <a:ext cx="2637141" cy="752476"/>
            </a:xfrm>
            <a:prstGeom prst="rect">
              <a:avLst/>
            </a:prstGeom>
            <a:ln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Rectangle 92"/>
            <p:cNvSpPr/>
            <p:nvPr/>
          </p:nvSpPr>
          <p:spPr>
            <a:xfrm>
              <a:off x="3776699" y="5554819"/>
              <a:ext cx="444661" cy="167963"/>
            </a:xfrm>
            <a:prstGeom prst="rect">
              <a:avLst/>
            </a:prstGeom>
            <a:ln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Rectangle 93"/>
            <p:cNvSpPr/>
            <p:nvPr/>
          </p:nvSpPr>
          <p:spPr>
            <a:xfrm>
              <a:off x="5064583" y="5554819"/>
              <a:ext cx="444661" cy="167963"/>
            </a:xfrm>
            <a:prstGeom prst="rect">
              <a:avLst/>
            </a:prstGeom>
            <a:ln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Rectangle 94"/>
            <p:cNvSpPr/>
            <p:nvPr/>
          </p:nvSpPr>
          <p:spPr>
            <a:xfrm>
              <a:off x="4416575" y="5554819"/>
              <a:ext cx="444661" cy="167963"/>
            </a:xfrm>
            <a:prstGeom prst="rect">
              <a:avLst/>
            </a:prstGeom>
            <a:ln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/>
            <p:cNvSpPr/>
            <p:nvPr/>
          </p:nvSpPr>
          <p:spPr>
            <a:xfrm>
              <a:off x="5766499" y="5609358"/>
              <a:ext cx="45719" cy="45719"/>
            </a:xfrm>
            <a:prstGeom prst="ellipse">
              <a:avLst/>
            </a:prstGeom>
            <a:ln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/>
            <p:cNvSpPr/>
            <p:nvPr/>
          </p:nvSpPr>
          <p:spPr>
            <a:xfrm>
              <a:off x="3493711" y="5596809"/>
              <a:ext cx="54227" cy="83982"/>
            </a:xfrm>
            <a:prstGeom prst="ellipse">
              <a:avLst/>
            </a:prstGeom>
            <a:ln>
              <a:headEnd type="none" w="med" len="med"/>
              <a:tailEnd type="arrow" w="med" len="med"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1" name="Straight Arrow Connector 100"/>
            <p:cNvCxnSpPr>
              <a:stCxn id="100" idx="6"/>
              <a:endCxn id="93" idx="1"/>
            </p:cNvCxnSpPr>
            <p:nvPr/>
          </p:nvCxnSpPr>
          <p:spPr>
            <a:xfrm>
              <a:off x="3547938" y="5638801"/>
              <a:ext cx="228761" cy="0"/>
            </a:xfrm>
            <a:prstGeom prst="straightConnector1">
              <a:avLst/>
            </a:prstGeom>
            <a:ln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Arrow Connector 101"/>
            <p:cNvCxnSpPr>
              <a:stCxn id="93" idx="3"/>
              <a:endCxn id="95" idx="1"/>
            </p:cNvCxnSpPr>
            <p:nvPr/>
          </p:nvCxnSpPr>
          <p:spPr>
            <a:xfrm>
              <a:off x="4221360" y="5638801"/>
              <a:ext cx="195216" cy="0"/>
            </a:xfrm>
            <a:prstGeom prst="straightConnector1">
              <a:avLst/>
            </a:prstGeom>
            <a:ln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Arrow Connector 102"/>
            <p:cNvCxnSpPr>
              <a:stCxn id="95" idx="3"/>
              <a:endCxn id="94" idx="1"/>
            </p:cNvCxnSpPr>
            <p:nvPr/>
          </p:nvCxnSpPr>
          <p:spPr>
            <a:xfrm>
              <a:off x="4861236" y="5638801"/>
              <a:ext cx="203347" cy="0"/>
            </a:xfrm>
            <a:prstGeom prst="straightConnector1">
              <a:avLst/>
            </a:prstGeom>
            <a:ln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2" name="Straight Arrow Connector 2051"/>
            <p:cNvCxnSpPr>
              <a:stCxn id="94" idx="3"/>
              <a:endCxn id="99" idx="2"/>
            </p:cNvCxnSpPr>
            <p:nvPr/>
          </p:nvCxnSpPr>
          <p:spPr>
            <a:xfrm flipV="1">
              <a:off x="5509244" y="5632218"/>
              <a:ext cx="257255" cy="6583"/>
            </a:xfrm>
            <a:prstGeom prst="straightConnector1">
              <a:avLst/>
            </a:prstGeom>
            <a:ln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059" name="Curved Connector 2058"/>
          <p:cNvCxnSpPr>
            <a:stCxn id="86" idx="2"/>
            <a:endCxn id="99" idx="1"/>
          </p:cNvCxnSpPr>
          <p:nvPr/>
        </p:nvCxnSpPr>
        <p:spPr>
          <a:xfrm rot="16200000" flipH="1">
            <a:off x="5643639" y="2768406"/>
            <a:ext cx="1507403" cy="136783"/>
          </a:xfrm>
          <a:prstGeom prst="curvedConnector3">
            <a:avLst>
              <a:gd name="adj1" fmla="val 22829"/>
            </a:avLst>
          </a:prstGeom>
          <a:ln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/>
          <p:cNvSpPr txBox="1"/>
          <p:nvPr/>
        </p:nvSpPr>
        <p:spPr>
          <a:xfrm>
            <a:off x="6350585" y="2507080"/>
            <a:ext cx="55656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&lt;feeds&gt;</a:t>
            </a:r>
            <a:endParaRPr lang="en-US" sz="800" dirty="0"/>
          </a:p>
        </p:txBody>
      </p:sp>
      <p:sp>
        <p:nvSpPr>
          <p:cNvPr id="122" name="Rectangle 121"/>
          <p:cNvSpPr/>
          <p:nvPr/>
        </p:nvSpPr>
        <p:spPr>
          <a:xfrm>
            <a:off x="434909" y="4469328"/>
            <a:ext cx="1047750" cy="8001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RTN</a:t>
            </a:r>
          </a:p>
        </p:txBody>
      </p:sp>
      <p:sp>
        <p:nvSpPr>
          <p:cNvPr id="127" name="Can 126"/>
          <p:cNvSpPr/>
          <p:nvPr/>
        </p:nvSpPr>
        <p:spPr>
          <a:xfrm>
            <a:off x="2155433" y="3629525"/>
            <a:ext cx="333375" cy="781050"/>
          </a:xfrm>
          <a:prstGeom prst="can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65" name="Curved Connector 2064"/>
          <p:cNvCxnSpPr>
            <a:stCxn id="95" idx="2"/>
            <a:endCxn id="127" idx="1"/>
          </p:cNvCxnSpPr>
          <p:nvPr/>
        </p:nvCxnSpPr>
        <p:spPr>
          <a:xfrm rot="5400000" flipH="1">
            <a:off x="3792931" y="2158716"/>
            <a:ext cx="67704" cy="3009323"/>
          </a:xfrm>
          <a:prstGeom prst="curvedConnector5">
            <a:avLst>
              <a:gd name="adj1" fmla="val -970736"/>
              <a:gd name="adj2" fmla="val 65485"/>
              <a:gd name="adj3" fmla="val 437646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7" name="Curved Connector 2066"/>
          <p:cNvCxnSpPr>
            <a:stCxn id="127" idx="3"/>
            <a:endCxn id="122" idx="3"/>
          </p:cNvCxnSpPr>
          <p:nvPr/>
        </p:nvCxnSpPr>
        <p:spPr>
          <a:xfrm rot="5400000">
            <a:off x="1672989" y="4220245"/>
            <a:ext cx="458803" cy="839462"/>
          </a:xfrm>
          <a:prstGeom prst="curved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TextBox 134"/>
          <p:cNvSpPr txBox="1"/>
          <p:nvPr/>
        </p:nvSpPr>
        <p:spPr>
          <a:xfrm>
            <a:off x="5798831" y="3014055"/>
            <a:ext cx="5517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Pipeline</a:t>
            </a:r>
          </a:p>
        </p:txBody>
      </p:sp>
      <p:grpSp>
        <p:nvGrpSpPr>
          <p:cNvPr id="2076" name="Group 2075"/>
          <p:cNvGrpSpPr/>
          <p:nvPr/>
        </p:nvGrpSpPr>
        <p:grpSpPr>
          <a:xfrm>
            <a:off x="2957874" y="5410361"/>
            <a:ext cx="2637141" cy="752476"/>
            <a:chOff x="2770027" y="5493178"/>
            <a:chExt cx="2637141" cy="752476"/>
          </a:xfrm>
          <a:solidFill>
            <a:schemeClr val="bg1">
              <a:lumMod val="95000"/>
            </a:schemeClr>
          </a:solidFill>
        </p:grpSpPr>
        <p:sp>
          <p:nvSpPr>
            <p:cNvPr id="137" name="Rectangle 136"/>
            <p:cNvSpPr/>
            <p:nvPr/>
          </p:nvSpPr>
          <p:spPr>
            <a:xfrm>
              <a:off x="2770027" y="5493178"/>
              <a:ext cx="2637141" cy="752476"/>
            </a:xfrm>
            <a:prstGeom prst="rect">
              <a:avLst/>
            </a:prstGeom>
            <a:grpFill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Rectangle 137"/>
            <p:cNvSpPr/>
            <p:nvPr/>
          </p:nvSpPr>
          <p:spPr>
            <a:xfrm>
              <a:off x="3244419" y="5807000"/>
              <a:ext cx="444661" cy="167963"/>
            </a:xfrm>
            <a:prstGeom prst="rect">
              <a:avLst/>
            </a:prstGeom>
            <a:grpFill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Rectangle 138"/>
            <p:cNvSpPr/>
            <p:nvPr/>
          </p:nvSpPr>
          <p:spPr>
            <a:xfrm>
              <a:off x="4532303" y="5807000"/>
              <a:ext cx="444661" cy="167963"/>
            </a:xfrm>
            <a:prstGeom prst="rect">
              <a:avLst/>
            </a:prstGeom>
            <a:grpFill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Rectangle 139"/>
            <p:cNvSpPr/>
            <p:nvPr/>
          </p:nvSpPr>
          <p:spPr>
            <a:xfrm>
              <a:off x="3884295" y="5807000"/>
              <a:ext cx="444661" cy="167963"/>
            </a:xfrm>
            <a:prstGeom prst="rect">
              <a:avLst/>
            </a:prstGeom>
            <a:grpFill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Oval 140"/>
            <p:cNvSpPr/>
            <p:nvPr/>
          </p:nvSpPr>
          <p:spPr>
            <a:xfrm>
              <a:off x="5225711" y="5823277"/>
              <a:ext cx="54227" cy="83982"/>
            </a:xfrm>
            <a:prstGeom prst="ellipse">
              <a:avLst/>
            </a:prstGeom>
            <a:grpFill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/>
            <p:cNvSpPr/>
            <p:nvPr/>
          </p:nvSpPr>
          <p:spPr>
            <a:xfrm>
              <a:off x="2961431" y="5848990"/>
              <a:ext cx="54227" cy="83982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3" name="Straight Arrow Connector 142"/>
            <p:cNvCxnSpPr>
              <a:stCxn id="142" idx="6"/>
              <a:endCxn id="138" idx="1"/>
            </p:cNvCxnSpPr>
            <p:nvPr/>
          </p:nvCxnSpPr>
          <p:spPr>
            <a:xfrm>
              <a:off x="3015658" y="5890982"/>
              <a:ext cx="228761" cy="0"/>
            </a:xfrm>
            <a:prstGeom prst="straightConnector1">
              <a:avLst/>
            </a:prstGeom>
            <a:grpFill/>
            <a:ln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Arrow Connector 143"/>
            <p:cNvCxnSpPr>
              <a:stCxn id="138" idx="3"/>
              <a:endCxn id="140" idx="1"/>
            </p:cNvCxnSpPr>
            <p:nvPr/>
          </p:nvCxnSpPr>
          <p:spPr>
            <a:xfrm>
              <a:off x="3689080" y="5890982"/>
              <a:ext cx="195216" cy="0"/>
            </a:xfrm>
            <a:prstGeom prst="straightConnector1">
              <a:avLst/>
            </a:prstGeom>
            <a:grpFill/>
            <a:ln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Arrow Connector 144"/>
            <p:cNvCxnSpPr>
              <a:stCxn id="140" idx="3"/>
              <a:endCxn id="139" idx="1"/>
            </p:cNvCxnSpPr>
            <p:nvPr/>
          </p:nvCxnSpPr>
          <p:spPr>
            <a:xfrm>
              <a:off x="4328956" y="5890982"/>
              <a:ext cx="203347" cy="0"/>
            </a:xfrm>
            <a:prstGeom prst="straightConnector1">
              <a:avLst/>
            </a:prstGeom>
            <a:grpFill/>
            <a:ln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Arrow Connector 145"/>
            <p:cNvCxnSpPr>
              <a:stCxn id="139" idx="3"/>
              <a:endCxn id="141" idx="5"/>
            </p:cNvCxnSpPr>
            <p:nvPr/>
          </p:nvCxnSpPr>
          <p:spPr>
            <a:xfrm>
              <a:off x="4976964" y="5890982"/>
              <a:ext cx="295033" cy="3978"/>
            </a:xfrm>
            <a:prstGeom prst="straightConnector1">
              <a:avLst/>
            </a:prstGeom>
            <a:grpFill/>
            <a:ln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9" name="TextBox 158"/>
          <p:cNvSpPr txBox="1"/>
          <p:nvPr/>
        </p:nvSpPr>
        <p:spPr>
          <a:xfrm>
            <a:off x="4687034" y="2591179"/>
            <a:ext cx="5517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Pipeline</a:t>
            </a:r>
          </a:p>
          <a:p>
            <a:r>
              <a:rPr lang="en-US" sz="800" dirty="0" smtClean="0"/>
              <a:t>Stage</a:t>
            </a:r>
            <a:endParaRPr lang="en-US" sz="800" dirty="0"/>
          </a:p>
        </p:txBody>
      </p:sp>
      <p:cxnSp>
        <p:nvCxnSpPr>
          <p:cNvPr id="160" name="Straight Arrow Connector 159"/>
          <p:cNvCxnSpPr>
            <a:stCxn id="159" idx="2"/>
            <a:endCxn id="95" idx="0"/>
          </p:cNvCxnSpPr>
          <p:nvPr/>
        </p:nvCxnSpPr>
        <p:spPr>
          <a:xfrm>
            <a:off x="4962911" y="2929733"/>
            <a:ext cx="368533" cy="599533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TextBox 162"/>
          <p:cNvSpPr txBox="1"/>
          <p:nvPr/>
        </p:nvSpPr>
        <p:spPr>
          <a:xfrm>
            <a:off x="3886988" y="4755816"/>
            <a:ext cx="4074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RTN</a:t>
            </a:r>
          </a:p>
          <a:p>
            <a:r>
              <a:rPr lang="en-US" sz="800" dirty="0" smtClean="0"/>
              <a:t>Task</a:t>
            </a:r>
            <a:endParaRPr lang="en-US" sz="800" dirty="0"/>
          </a:p>
        </p:txBody>
      </p:sp>
      <p:cxnSp>
        <p:nvCxnSpPr>
          <p:cNvPr id="166" name="Straight Arrow Connector 165"/>
          <p:cNvCxnSpPr>
            <a:stCxn id="163" idx="2"/>
            <a:endCxn id="138" idx="0"/>
          </p:cNvCxnSpPr>
          <p:nvPr/>
        </p:nvCxnSpPr>
        <p:spPr>
          <a:xfrm flipH="1">
            <a:off x="3654597" y="5094370"/>
            <a:ext cx="436133" cy="629813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TextBox 180"/>
          <p:cNvSpPr txBox="1"/>
          <p:nvPr/>
        </p:nvSpPr>
        <p:spPr>
          <a:xfrm>
            <a:off x="1833045" y="4806334"/>
            <a:ext cx="97815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&lt;sends work list&gt;</a:t>
            </a:r>
            <a:endParaRPr lang="en-US" sz="800" dirty="0"/>
          </a:p>
        </p:txBody>
      </p:sp>
      <p:sp>
        <p:nvSpPr>
          <p:cNvPr id="198" name="Rectangle 197"/>
          <p:cNvSpPr/>
          <p:nvPr/>
        </p:nvSpPr>
        <p:spPr>
          <a:xfrm>
            <a:off x="1453120" y="1257899"/>
            <a:ext cx="1047750" cy="8001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Web Services</a:t>
            </a:r>
          </a:p>
        </p:txBody>
      </p:sp>
      <p:sp>
        <p:nvSpPr>
          <p:cNvPr id="213" name="TextBox 212"/>
          <p:cNvSpPr txBox="1"/>
          <p:nvPr/>
        </p:nvSpPr>
        <p:spPr>
          <a:xfrm>
            <a:off x="4913898" y="5234298"/>
            <a:ext cx="104067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RTN Process Flow</a:t>
            </a:r>
            <a:endParaRPr lang="en-US" sz="800" dirty="0"/>
          </a:p>
        </p:txBody>
      </p:sp>
      <p:sp>
        <p:nvSpPr>
          <p:cNvPr id="177" name="Cloud"/>
          <p:cNvSpPr>
            <a:spLocks noChangeAspect="1" noEditPoints="1" noChangeArrowheads="1"/>
          </p:cNvSpPr>
          <p:nvPr/>
        </p:nvSpPr>
        <p:spPr bwMode="auto">
          <a:xfrm>
            <a:off x="375856" y="1396698"/>
            <a:ext cx="839041" cy="562274"/>
          </a:xfrm>
          <a:custGeom>
            <a:avLst/>
            <a:gdLst>
              <a:gd name="T0" fmla="*/ 67 w 21600"/>
              <a:gd name="T1" fmla="*/ 10800 h 21600"/>
              <a:gd name="T2" fmla="*/ 10800 w 21600"/>
              <a:gd name="T3" fmla="*/ 21577 h 21600"/>
              <a:gd name="T4" fmla="*/ 21582 w 21600"/>
              <a:gd name="T5" fmla="*/ 10800 h 21600"/>
              <a:gd name="T6" fmla="*/ 10800 w 21600"/>
              <a:gd name="T7" fmla="*/ 1235 h 21600"/>
              <a:gd name="T8" fmla="*/ 2977 w 21600"/>
              <a:gd name="T9" fmla="*/ 3262 h 21600"/>
              <a:gd name="T10" fmla="*/ 17087 w 21600"/>
              <a:gd name="T11" fmla="*/ 173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 extrusionOk="0">
                <a:moveTo>
                  <a:pt x="1949" y="7180"/>
                </a:moveTo>
                <a:cubicBezTo>
                  <a:pt x="841" y="7336"/>
                  <a:pt x="0" y="8613"/>
                  <a:pt x="0" y="10137"/>
                </a:cubicBezTo>
                <a:cubicBezTo>
                  <a:pt x="-1" y="11192"/>
                  <a:pt x="409" y="12169"/>
                  <a:pt x="1074" y="12702"/>
                </a:cubicBezTo>
                <a:lnTo>
                  <a:pt x="1063" y="12668"/>
                </a:lnTo>
                <a:cubicBezTo>
                  <a:pt x="685" y="13217"/>
                  <a:pt x="475" y="13940"/>
                  <a:pt x="475" y="14690"/>
                </a:cubicBezTo>
                <a:cubicBezTo>
                  <a:pt x="475" y="16325"/>
                  <a:pt x="1451" y="17650"/>
                  <a:pt x="2655" y="17650"/>
                </a:cubicBezTo>
                <a:cubicBezTo>
                  <a:pt x="2739" y="17650"/>
                  <a:pt x="2824" y="17643"/>
                  <a:pt x="2909" y="17629"/>
                </a:cubicBezTo>
                <a:lnTo>
                  <a:pt x="2897" y="17649"/>
                </a:lnTo>
                <a:cubicBezTo>
                  <a:pt x="3585" y="19288"/>
                  <a:pt x="4863" y="20300"/>
                  <a:pt x="6247" y="20300"/>
                </a:cubicBezTo>
                <a:cubicBezTo>
                  <a:pt x="6947" y="20299"/>
                  <a:pt x="7635" y="20039"/>
                  <a:pt x="8235" y="19546"/>
                </a:cubicBezTo>
                <a:lnTo>
                  <a:pt x="8229" y="19550"/>
                </a:lnTo>
                <a:cubicBezTo>
                  <a:pt x="8855" y="20829"/>
                  <a:pt x="9908" y="21597"/>
                  <a:pt x="11036" y="21597"/>
                </a:cubicBezTo>
                <a:cubicBezTo>
                  <a:pt x="12523" y="21596"/>
                  <a:pt x="13836" y="20267"/>
                  <a:pt x="14267" y="18324"/>
                </a:cubicBezTo>
                <a:lnTo>
                  <a:pt x="14270" y="18350"/>
                </a:lnTo>
                <a:cubicBezTo>
                  <a:pt x="14730" y="18740"/>
                  <a:pt x="15260" y="18947"/>
                  <a:pt x="15802" y="18947"/>
                </a:cubicBezTo>
                <a:cubicBezTo>
                  <a:pt x="17390" y="18946"/>
                  <a:pt x="18682" y="17205"/>
                  <a:pt x="18694" y="15045"/>
                </a:cubicBezTo>
                <a:lnTo>
                  <a:pt x="18689" y="15035"/>
                </a:lnTo>
                <a:cubicBezTo>
                  <a:pt x="20357" y="14710"/>
                  <a:pt x="21597" y="12765"/>
                  <a:pt x="21597" y="10472"/>
                </a:cubicBezTo>
                <a:cubicBezTo>
                  <a:pt x="21597" y="9456"/>
                  <a:pt x="21350" y="8469"/>
                  <a:pt x="20896" y="7663"/>
                </a:cubicBezTo>
                <a:lnTo>
                  <a:pt x="20889" y="7661"/>
                </a:lnTo>
                <a:cubicBezTo>
                  <a:pt x="21031" y="7208"/>
                  <a:pt x="21105" y="6721"/>
                  <a:pt x="21105" y="6228"/>
                </a:cubicBezTo>
                <a:cubicBezTo>
                  <a:pt x="21105" y="4588"/>
                  <a:pt x="20299" y="3150"/>
                  <a:pt x="19139" y="2719"/>
                </a:cubicBezTo>
                <a:lnTo>
                  <a:pt x="19148" y="2712"/>
                </a:lnTo>
                <a:cubicBezTo>
                  <a:pt x="18940" y="1142"/>
                  <a:pt x="17933" y="0"/>
                  <a:pt x="16758" y="0"/>
                </a:cubicBezTo>
                <a:cubicBezTo>
                  <a:pt x="16044" y="-1"/>
                  <a:pt x="15367" y="426"/>
                  <a:pt x="14905" y="1165"/>
                </a:cubicBezTo>
                <a:lnTo>
                  <a:pt x="14909" y="1170"/>
                </a:lnTo>
                <a:cubicBezTo>
                  <a:pt x="14497" y="432"/>
                  <a:pt x="13855" y="0"/>
                  <a:pt x="13174" y="0"/>
                </a:cubicBezTo>
                <a:cubicBezTo>
                  <a:pt x="12347" y="-1"/>
                  <a:pt x="11590" y="637"/>
                  <a:pt x="11221" y="1645"/>
                </a:cubicBezTo>
                <a:lnTo>
                  <a:pt x="11229" y="1694"/>
                </a:lnTo>
                <a:cubicBezTo>
                  <a:pt x="10730" y="1024"/>
                  <a:pt x="10058" y="650"/>
                  <a:pt x="9358" y="650"/>
                </a:cubicBezTo>
                <a:cubicBezTo>
                  <a:pt x="8372" y="649"/>
                  <a:pt x="7466" y="1391"/>
                  <a:pt x="7003" y="2578"/>
                </a:cubicBezTo>
                <a:lnTo>
                  <a:pt x="6995" y="2602"/>
                </a:lnTo>
                <a:cubicBezTo>
                  <a:pt x="6477" y="2189"/>
                  <a:pt x="5888" y="1972"/>
                  <a:pt x="5288" y="1972"/>
                </a:cubicBezTo>
                <a:cubicBezTo>
                  <a:pt x="3423" y="1972"/>
                  <a:pt x="1912" y="4029"/>
                  <a:pt x="1912" y="6567"/>
                </a:cubicBezTo>
                <a:cubicBezTo>
                  <a:pt x="1911" y="6774"/>
                  <a:pt x="1922" y="6981"/>
                  <a:pt x="1942" y="7186"/>
                </a:cubicBezTo>
                <a:close/>
              </a:path>
              <a:path w="21600" h="21600" fill="none" extrusionOk="0">
                <a:moveTo>
                  <a:pt x="1074" y="12702"/>
                </a:moveTo>
                <a:cubicBezTo>
                  <a:pt x="1407" y="12969"/>
                  <a:pt x="1786" y="13110"/>
                  <a:pt x="2172" y="13110"/>
                </a:cubicBezTo>
                <a:cubicBezTo>
                  <a:pt x="2228" y="13109"/>
                  <a:pt x="2285" y="13107"/>
                  <a:pt x="2341" y="13101"/>
                </a:cubicBezTo>
              </a:path>
              <a:path w="21600" h="21600" fill="none" extrusionOk="0">
                <a:moveTo>
                  <a:pt x="2909" y="17629"/>
                </a:moveTo>
                <a:cubicBezTo>
                  <a:pt x="3099" y="17599"/>
                  <a:pt x="3285" y="17535"/>
                  <a:pt x="3463" y="17439"/>
                </a:cubicBezTo>
              </a:path>
              <a:path w="21600" h="21600" fill="none" extrusionOk="0">
                <a:moveTo>
                  <a:pt x="7895" y="18680"/>
                </a:moveTo>
                <a:cubicBezTo>
                  <a:pt x="7983" y="18985"/>
                  <a:pt x="8095" y="19277"/>
                  <a:pt x="8229" y="19550"/>
                </a:cubicBezTo>
              </a:path>
              <a:path w="21600" h="21600" fill="none" extrusionOk="0">
                <a:moveTo>
                  <a:pt x="14267" y="18324"/>
                </a:moveTo>
                <a:cubicBezTo>
                  <a:pt x="14336" y="18013"/>
                  <a:pt x="14380" y="17693"/>
                  <a:pt x="14400" y="17370"/>
                </a:cubicBezTo>
              </a:path>
              <a:path w="21600" h="21600" fill="none" extrusionOk="0">
                <a:moveTo>
                  <a:pt x="18694" y="15045"/>
                </a:moveTo>
                <a:cubicBezTo>
                  <a:pt x="18694" y="15034"/>
                  <a:pt x="18695" y="15024"/>
                  <a:pt x="18695" y="15013"/>
                </a:cubicBezTo>
                <a:cubicBezTo>
                  <a:pt x="18695" y="13508"/>
                  <a:pt x="18063" y="12136"/>
                  <a:pt x="17069" y="11477"/>
                </a:cubicBezTo>
              </a:path>
              <a:path w="21600" h="21600" fill="none" extrusionOk="0">
                <a:moveTo>
                  <a:pt x="20165" y="8999"/>
                </a:moveTo>
                <a:cubicBezTo>
                  <a:pt x="20479" y="8635"/>
                  <a:pt x="20726" y="8177"/>
                  <a:pt x="20889" y="7661"/>
                </a:cubicBezTo>
              </a:path>
              <a:path w="21600" h="21600" fill="none" extrusionOk="0">
                <a:moveTo>
                  <a:pt x="19186" y="3344"/>
                </a:moveTo>
                <a:cubicBezTo>
                  <a:pt x="19186" y="3328"/>
                  <a:pt x="19187" y="3313"/>
                  <a:pt x="19187" y="3297"/>
                </a:cubicBezTo>
                <a:cubicBezTo>
                  <a:pt x="19187" y="3101"/>
                  <a:pt x="19174" y="2905"/>
                  <a:pt x="19148" y="2712"/>
                </a:cubicBezTo>
              </a:path>
              <a:path w="21600" h="21600" fill="none" extrusionOk="0">
                <a:moveTo>
                  <a:pt x="14905" y="1165"/>
                </a:moveTo>
                <a:cubicBezTo>
                  <a:pt x="14754" y="1408"/>
                  <a:pt x="14629" y="1679"/>
                  <a:pt x="14535" y="1971"/>
                </a:cubicBezTo>
              </a:path>
              <a:path w="21600" h="21600" fill="none" extrusionOk="0">
                <a:moveTo>
                  <a:pt x="11221" y="1645"/>
                </a:moveTo>
                <a:cubicBezTo>
                  <a:pt x="11140" y="1866"/>
                  <a:pt x="11080" y="2099"/>
                  <a:pt x="11041" y="2340"/>
                </a:cubicBezTo>
              </a:path>
              <a:path w="21600" h="21600" fill="none" extrusionOk="0">
                <a:moveTo>
                  <a:pt x="7645" y="3276"/>
                </a:moveTo>
                <a:cubicBezTo>
                  <a:pt x="7449" y="3016"/>
                  <a:pt x="7231" y="2790"/>
                  <a:pt x="6995" y="2602"/>
                </a:cubicBezTo>
              </a:path>
              <a:path w="21600" h="21600" fill="none" extrusionOk="0">
                <a:moveTo>
                  <a:pt x="1942" y="7186"/>
                </a:moveTo>
                <a:cubicBezTo>
                  <a:pt x="1966" y="7426"/>
                  <a:pt x="2004" y="7663"/>
                  <a:pt x="2056" y="7895"/>
                </a:cubicBezTo>
              </a:path>
            </a:pathLst>
          </a:custGeom>
          <a:solidFill>
            <a:srgbClr val="FFBE7D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z="800" dirty="0" smtClean="0"/>
              <a:t>VPN</a:t>
            </a:r>
            <a:endParaRPr lang="en-US" sz="800" dirty="0"/>
          </a:p>
        </p:txBody>
      </p:sp>
      <p:cxnSp>
        <p:nvCxnSpPr>
          <p:cNvPr id="179" name="Straight Connector 178"/>
          <p:cNvCxnSpPr>
            <a:stCxn id="198" idx="1"/>
            <a:endCxn id="177" idx="2"/>
          </p:cNvCxnSpPr>
          <p:nvPr/>
        </p:nvCxnSpPr>
        <p:spPr>
          <a:xfrm flipH="1">
            <a:off x="1214198" y="1657949"/>
            <a:ext cx="238922" cy="19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Can 105"/>
          <p:cNvSpPr/>
          <p:nvPr/>
        </p:nvSpPr>
        <p:spPr>
          <a:xfrm>
            <a:off x="3794051" y="1326407"/>
            <a:ext cx="333375" cy="781050"/>
          </a:xfrm>
          <a:prstGeom prst="can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Curved Connector 22"/>
          <p:cNvCxnSpPr>
            <a:stCxn id="198" idx="3"/>
            <a:endCxn id="106" idx="0"/>
          </p:cNvCxnSpPr>
          <p:nvPr/>
        </p:nvCxnSpPr>
        <p:spPr>
          <a:xfrm flipV="1">
            <a:off x="2500870" y="1409751"/>
            <a:ext cx="1459869" cy="248198"/>
          </a:xfrm>
          <a:prstGeom prst="curvedConnector4">
            <a:avLst>
              <a:gd name="adj1" fmla="val 44291"/>
              <a:gd name="adj2" fmla="val 253286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urved Connector 38"/>
          <p:cNvCxnSpPr>
            <a:stCxn id="106" idx="3"/>
            <a:endCxn id="86" idx="1"/>
          </p:cNvCxnSpPr>
          <p:nvPr/>
        </p:nvCxnSpPr>
        <p:spPr>
          <a:xfrm rot="5400000" flipH="1" flipV="1">
            <a:off x="4670701" y="973084"/>
            <a:ext cx="424410" cy="1844335"/>
          </a:xfrm>
          <a:prstGeom prst="curvedConnector4">
            <a:avLst>
              <a:gd name="adj1" fmla="val -53863"/>
              <a:gd name="adj2" fmla="val 54519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Box 129"/>
          <p:cNvSpPr txBox="1"/>
          <p:nvPr/>
        </p:nvSpPr>
        <p:spPr>
          <a:xfrm>
            <a:off x="2472859" y="3129287"/>
            <a:ext cx="112402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&lt;sends task chain &gt;</a:t>
            </a:r>
            <a:endParaRPr lang="en-US" sz="800" dirty="0"/>
          </a:p>
        </p:txBody>
      </p:sp>
      <p:sp>
        <p:nvSpPr>
          <p:cNvPr id="131" name="TextBox 130"/>
          <p:cNvSpPr txBox="1"/>
          <p:nvPr/>
        </p:nvSpPr>
        <p:spPr>
          <a:xfrm>
            <a:off x="3683233" y="908492"/>
            <a:ext cx="100380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&lt;feeds message&gt;</a:t>
            </a:r>
            <a:endParaRPr lang="en-US" sz="800" dirty="0"/>
          </a:p>
        </p:txBody>
      </p:sp>
      <p:cxnSp>
        <p:nvCxnSpPr>
          <p:cNvPr id="25" name="Curved Connector 24"/>
          <p:cNvCxnSpPr>
            <a:stCxn id="122" idx="2"/>
            <a:endCxn id="142" idx="2"/>
          </p:cNvCxnSpPr>
          <p:nvPr/>
        </p:nvCxnSpPr>
        <p:spPr>
          <a:xfrm rot="16200000" flipH="1">
            <a:off x="1784663" y="4443549"/>
            <a:ext cx="538736" cy="2190494"/>
          </a:xfrm>
          <a:prstGeom prst="curved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 72"/>
          <p:cNvSpPr/>
          <p:nvPr/>
        </p:nvSpPr>
        <p:spPr>
          <a:xfrm>
            <a:off x="6484049" y="4541920"/>
            <a:ext cx="1212941" cy="8001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 smtClean="0"/>
              <a:t>Deepthought</a:t>
            </a:r>
            <a:endParaRPr lang="en-US" sz="1200" dirty="0" smtClean="0"/>
          </a:p>
        </p:txBody>
      </p:sp>
      <p:sp>
        <p:nvSpPr>
          <p:cNvPr id="74" name="Rectangle 73"/>
          <p:cNvSpPr/>
          <p:nvPr/>
        </p:nvSpPr>
        <p:spPr>
          <a:xfrm>
            <a:off x="6636449" y="4694320"/>
            <a:ext cx="1212941" cy="8001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 smtClean="0"/>
              <a:t>Deepthought</a:t>
            </a:r>
            <a:endParaRPr lang="en-US" sz="1200" dirty="0" smtClean="0"/>
          </a:p>
        </p:txBody>
      </p:sp>
      <p:sp>
        <p:nvSpPr>
          <p:cNvPr id="75" name="Rectangle 74"/>
          <p:cNvSpPr/>
          <p:nvPr/>
        </p:nvSpPr>
        <p:spPr>
          <a:xfrm>
            <a:off x="6788849" y="4846720"/>
            <a:ext cx="1212941" cy="8001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Deep Thought</a:t>
            </a:r>
            <a:endParaRPr lang="en-US" sz="1200" dirty="0" smtClean="0"/>
          </a:p>
        </p:txBody>
      </p:sp>
      <p:cxnSp>
        <p:nvCxnSpPr>
          <p:cNvPr id="27" name="Curved Connector 26"/>
          <p:cNvCxnSpPr>
            <a:stCxn id="140" idx="0"/>
            <a:endCxn id="73" idx="1"/>
          </p:cNvCxnSpPr>
          <p:nvPr/>
        </p:nvCxnSpPr>
        <p:spPr>
          <a:xfrm rot="5400000" flipH="1" flipV="1">
            <a:off x="4998155" y="4238289"/>
            <a:ext cx="782213" cy="2189576"/>
          </a:xfrm>
          <a:prstGeom prst="curved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/>
          <p:cNvSpPr txBox="1"/>
          <p:nvPr/>
        </p:nvSpPr>
        <p:spPr>
          <a:xfrm>
            <a:off x="5470940" y="4755816"/>
            <a:ext cx="58541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&lt;feeds </a:t>
            </a:r>
            <a:r>
              <a:rPr lang="en-US" sz="800" dirty="0" smtClean="0"/>
              <a:t>&gt;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580144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Components Description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Perimeter Service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Looks for new files from users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Moves them to inside DMZ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Starts business process instance by starting Workflow Event Generator</a:t>
            </a:r>
          </a:p>
          <a:p>
            <a:r>
              <a:rPr lang="en-US" dirty="0" smtClean="0"/>
              <a:t>Workflow Event Generator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Creates JMS message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Sends message to Business Process Service</a:t>
            </a:r>
          </a:p>
          <a:p>
            <a:r>
              <a:rPr lang="en-US" dirty="0" smtClean="0"/>
              <a:t>Business Process Service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Manages </a:t>
            </a:r>
            <a:r>
              <a:rPr lang="en-US" dirty="0"/>
              <a:t>b</a:t>
            </a:r>
            <a:r>
              <a:rPr lang="en-US" dirty="0" smtClean="0"/>
              <a:t>usiness processes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Manages business process instances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Starts business process instance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Feeds external events to a business process instances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Manages user tasks notifications and panels)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sz="1400" dirty="0" smtClean="0"/>
              <a:t>Workflow Attendant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External agent for processing task requests from the Business Process Service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Executes Ant </a:t>
            </a:r>
            <a:r>
              <a:rPr lang="en-US" sz="1400" dirty="0" smtClean="0"/>
              <a:t>tasks (and Groovy!!)</a:t>
            </a:r>
            <a:endParaRPr lang="en-US" sz="1400" dirty="0" smtClean="0"/>
          </a:p>
          <a:p>
            <a:r>
              <a:rPr lang="en-US" sz="1400" dirty="0" smtClean="0"/>
              <a:t>Bridge CLI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Container for running and feeding pipelines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Ability to split batch files into smaller units of 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Units of work are fed to </a:t>
            </a:r>
            <a:r>
              <a:rPr lang="en-US" sz="1400" dirty="0" smtClean="0"/>
              <a:t>pipelines specified by command line parameters</a:t>
            </a:r>
            <a:endParaRPr lang="en-US" sz="1400" dirty="0" smtClean="0"/>
          </a:p>
          <a:p>
            <a:r>
              <a:rPr lang="en-US" sz="1400" dirty="0" smtClean="0"/>
              <a:t>RTN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Container for processing </a:t>
            </a:r>
            <a:r>
              <a:rPr lang="en-US" sz="1400" dirty="0" smtClean="0"/>
              <a:t>units of work</a:t>
            </a:r>
            <a:r>
              <a:rPr lang="en-US" sz="1400" dirty="0" smtClean="0"/>
              <a:t> from </a:t>
            </a:r>
            <a:r>
              <a:rPr lang="en-US" sz="1400" dirty="0" smtClean="0"/>
              <a:t>the pipeline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Each tasks </a:t>
            </a:r>
            <a:r>
              <a:rPr lang="en-US" sz="1400" dirty="0" smtClean="0"/>
              <a:t>in</a:t>
            </a:r>
            <a:r>
              <a:rPr lang="en-US" sz="1400" dirty="0" smtClean="0"/>
              <a:t> </a:t>
            </a:r>
            <a:r>
              <a:rPr lang="en-US" sz="1400" dirty="0" smtClean="0"/>
              <a:t>the </a:t>
            </a:r>
            <a:r>
              <a:rPr lang="en-US" sz="1400" dirty="0" smtClean="0"/>
              <a:t>worklist</a:t>
            </a:r>
            <a:r>
              <a:rPr lang="en-US" sz="1400" dirty="0" smtClean="0"/>
              <a:t> </a:t>
            </a:r>
            <a:r>
              <a:rPr lang="en-US" sz="1400" dirty="0" smtClean="0"/>
              <a:t>are executed in a specified order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Has the capability to send end results to JMS queues for further </a:t>
            </a:r>
            <a:r>
              <a:rPr lang="en-US" sz="1400" dirty="0" smtClean="0"/>
              <a:t>processing</a:t>
            </a:r>
            <a:endParaRPr lang="en-US" sz="1400" dirty="0" smtClean="0"/>
          </a:p>
        </p:txBody>
      </p:sp>
    </p:spTree>
    <p:extLst>
      <p:ext uri="{BB962C8B-B14F-4D97-AF65-F5344CB8AC3E}">
        <p14:creationId xmlns:p14="http://schemas.microsoft.com/office/powerpoint/2010/main" val="606864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Components Description (continued)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Web Services</a:t>
            </a:r>
            <a:endParaRPr lang="en-US" dirty="0" smtClean="0"/>
          </a:p>
          <a:p>
            <a:pPr lvl="1"/>
            <a:r>
              <a:rPr lang="en-US" dirty="0" smtClean="0"/>
              <a:t>Frontend system for serving web services requests from clients and partners</a:t>
            </a:r>
          </a:p>
          <a:p>
            <a:pPr lvl="1"/>
            <a:r>
              <a:rPr lang="en-US" dirty="0" smtClean="0"/>
              <a:t>Feeds incoming requests to the backend system</a:t>
            </a:r>
          </a:p>
          <a:p>
            <a:pPr lvl="1"/>
            <a:r>
              <a:rPr lang="en-US" dirty="0"/>
              <a:t>Processes requests from the </a:t>
            </a:r>
            <a:r>
              <a:rPr lang="en-US" dirty="0" smtClean="0"/>
              <a:t>backend system to communicate with client/partners by consuming web services</a:t>
            </a:r>
          </a:p>
          <a:p>
            <a:pPr lvl="1"/>
            <a:r>
              <a:rPr lang="en-US" dirty="0" smtClean="0"/>
              <a:t>Extensive support for throttling and throughput management</a:t>
            </a:r>
          </a:p>
          <a:p>
            <a:pPr lvl="1"/>
            <a:r>
              <a:rPr lang="en-US" dirty="0" smtClean="0"/>
              <a:t>Support for configurable flows (routes) </a:t>
            </a:r>
          </a:p>
          <a:p>
            <a:r>
              <a:rPr lang="en-US" dirty="0" smtClean="0"/>
              <a:t>Socket Bridge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Container for </a:t>
            </a:r>
            <a:r>
              <a:rPr lang="en-US" sz="1600" dirty="0" smtClean="0"/>
              <a:t>feeding pipelines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Receives requests from frontend systems</a:t>
            </a:r>
            <a:endParaRPr lang="en-US" dirty="0" smtClean="0"/>
          </a:p>
          <a:p>
            <a:pPr marL="274320" lvl="1" indent="0">
              <a:buNone/>
            </a:pPr>
            <a:endParaRPr lang="en-US" dirty="0" smtClean="0"/>
          </a:p>
        </p:txBody>
      </p:sp>
      <p:sp>
        <p:nvSpPr>
          <p:cNvPr id="4" name="Content Placeholder 3"/>
          <p:cNvSpPr>
            <a:spLocks noGrp="1"/>
          </p:cNvSpPr>
          <p:nvPr>
            <p:ph idx="13"/>
          </p:nvPr>
        </p:nvSpPr>
        <p:spPr/>
        <p:txBody>
          <a:bodyPr>
            <a:normAutofit/>
          </a:bodyPr>
          <a:lstStyle/>
          <a:p>
            <a:r>
              <a:rPr lang="en-US" sz="1600" dirty="0" smtClean="0"/>
              <a:t>Oracle Database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Data store for intermediate, raw resolved and processed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Data store for reference data used while processing transactions (example ICD10 diagnosis codes)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Data store for workflow configuration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Feeds backend Analytics systems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SQL Loading is regularly used to extract, transform and load custom formats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Extensive list of SQL scripts and stored procedures to load, resolve, sequence</a:t>
            </a:r>
            <a:r>
              <a:rPr lang="en-US" sz="1600" dirty="0"/>
              <a:t> </a:t>
            </a:r>
            <a:r>
              <a:rPr lang="en-US" sz="1600" dirty="0" smtClean="0"/>
              <a:t>and partition 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896556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Components Description (continued)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Business Process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Configurable orchestration at the highest level covering the end to end process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 business process consists of activities chained together with support for conditional flows, pauses for manual activities, parallel flows among many other features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hlinkClick r:id="rId2"/>
              </a:rPr>
              <a:t>BPMN2 compliant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The process model can be created/modified using Eclipse IDE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Supported integrations include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Java, Spring, EJB and Web Services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Interface with the Workflow Attendant for running and distributing processor intensive tasks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Interface with the Workflow Event Generator for instantiating business processes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Workflow configuration and data access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Ant Scripts (Claimsguard.xml)</a:t>
            </a:r>
          </a:p>
          <a:p>
            <a:pPr lvl="1"/>
            <a:r>
              <a:rPr lang="en-US" dirty="0"/>
              <a:t>Enables customization by allowing custom scripting on a realm basis</a:t>
            </a:r>
          </a:p>
          <a:p>
            <a:pPr lvl="1"/>
            <a:r>
              <a:rPr lang="en-US" dirty="0"/>
              <a:t>Scripting capabilities include</a:t>
            </a:r>
          </a:p>
          <a:p>
            <a:pPr lvl="2"/>
            <a:r>
              <a:rPr lang="en-US" dirty="0"/>
              <a:t>File system operations</a:t>
            </a:r>
          </a:p>
          <a:p>
            <a:pPr lvl="2"/>
            <a:r>
              <a:rPr lang="en-US" dirty="0"/>
              <a:t>Run Java executables</a:t>
            </a:r>
          </a:p>
          <a:p>
            <a:pPr lvl="2"/>
            <a:r>
              <a:rPr lang="en-US" dirty="0"/>
              <a:t>Run SQL scripts</a:t>
            </a:r>
          </a:p>
          <a:p>
            <a:pPr lvl="2"/>
            <a:r>
              <a:rPr lang="en-US" dirty="0"/>
              <a:t>Archiving </a:t>
            </a:r>
            <a:r>
              <a:rPr lang="en-US" dirty="0" smtClean="0"/>
              <a:t>operations</a:t>
            </a:r>
          </a:p>
          <a:p>
            <a:pPr lvl="2"/>
            <a:r>
              <a:rPr lang="en-US" dirty="0" smtClean="0"/>
              <a:t>Send emails</a:t>
            </a:r>
          </a:p>
          <a:p>
            <a:r>
              <a:rPr lang="en-US" dirty="0" smtClean="0"/>
              <a:t>Pipeline</a:t>
            </a:r>
          </a:p>
          <a:p>
            <a:pPr lvl="1"/>
            <a:r>
              <a:rPr lang="en-US" dirty="0" smtClean="0"/>
              <a:t>Configurable process flows for processing requests</a:t>
            </a:r>
          </a:p>
          <a:p>
            <a:pPr lvl="1"/>
            <a:r>
              <a:rPr lang="en-US" dirty="0" smtClean="0"/>
              <a:t>Supports chaining of stages as well as content based routing, filtering, conditional flows and exception handling</a:t>
            </a:r>
          </a:p>
          <a:p>
            <a:pPr lvl="1"/>
            <a:r>
              <a:rPr lang="en-US" dirty="0" smtClean="0"/>
              <a:t>Multiple threading models available</a:t>
            </a:r>
          </a:p>
          <a:p>
            <a:pPr lvl="1"/>
            <a:r>
              <a:rPr lang="en-US" dirty="0" smtClean="0"/>
              <a:t>Has extensive support for performance tuning</a:t>
            </a:r>
          </a:p>
          <a:p>
            <a:pPr lvl="1"/>
            <a:r>
              <a:rPr lang="en-US" dirty="0" smtClean="0"/>
              <a:t>An extensive list of pipeline stages available for routine processing including parsing, mapping, validating, etc. </a:t>
            </a:r>
          </a:p>
          <a:p>
            <a:pPr lvl="1"/>
            <a:r>
              <a:rPr lang="en-US" dirty="0" smtClean="0"/>
              <a:t>New stages can be plugged in easily.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8703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Components Description (continued)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RTN Tasks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 collection of tasks available for real-time processing of units of work including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History retrieval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Unit of work retrieval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Message validation and resolution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Message sequencing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Message persistence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Message routing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Task throughputs are tunable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Configurable task chains enable creation of a flow where multiple tasks process a unit of work sequentially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EDI Beans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 library for processing EDI messages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Marshalling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Unmarshalling</a:t>
            </a:r>
            <a:endParaRPr lang="en-US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Validation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Mapping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Can be chained together in a pipeline to create ETL flows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Supported formats include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CIF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ANSI X.12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Custom formats can be added (and is routinely added)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Support for </a:t>
            </a:r>
            <a:r>
              <a:rPr lang="en-US" dirty="0" smtClean="0">
                <a:hlinkClick r:id="rId2"/>
              </a:rPr>
              <a:t>SEF</a:t>
            </a:r>
            <a:r>
              <a:rPr lang="en-US" dirty="0" smtClean="0"/>
              <a:t>-based validation and well-</a:t>
            </a:r>
            <a:r>
              <a:rPr lang="en-US" dirty="0" err="1" smtClean="0"/>
              <a:t>formedness</a:t>
            </a:r>
            <a:r>
              <a:rPr lang="en-US" dirty="0" smtClean="0"/>
              <a:t> checks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Used by Pipelines and RTN tasks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997425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VH_TEMP">
  <a:themeElements>
    <a:clrScheme name="Custom 1">
      <a:dk1>
        <a:sysClr val="windowText" lastClr="000000"/>
      </a:dk1>
      <a:lt1>
        <a:sysClr val="window" lastClr="FFFFFF"/>
      </a:lt1>
      <a:dk2>
        <a:srgbClr val="000000"/>
      </a:dk2>
      <a:lt2>
        <a:srgbClr val="EEECE1"/>
      </a:lt2>
      <a:accent1>
        <a:srgbClr val="0C96D4"/>
      </a:accent1>
      <a:accent2>
        <a:srgbClr val="6AA943"/>
      </a:accent2>
      <a:accent3>
        <a:srgbClr val="FAA136"/>
      </a:accent3>
      <a:accent4>
        <a:srgbClr val="E45635"/>
      </a:accent4>
      <a:accent5>
        <a:srgbClr val="D9E02D"/>
      </a:accent5>
      <a:accent6>
        <a:srgbClr val="733D6A"/>
      </a:accent6>
      <a:hlink>
        <a:srgbClr val="0078AE"/>
      </a:hlink>
      <a:folHlink>
        <a:srgbClr val="818387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sential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Theme.thmx</Template>
  <TotalTime>52227</TotalTime>
  <Words>1065</Words>
  <Application>Microsoft Office PowerPoint</Application>
  <PresentationFormat>On-screen Show (4:3)</PresentationFormat>
  <Paragraphs>262</Paragraphs>
  <Slides>12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VH_TEMP</vt:lpstr>
      <vt:lpstr>Convergence Point System Architecture</vt:lpstr>
      <vt:lpstr>PowerPoint Presentation</vt:lpstr>
      <vt:lpstr>Software Development and Implementations Lifecycle</vt:lpstr>
      <vt:lpstr>Batch Processing Flow</vt:lpstr>
      <vt:lpstr>Real Time Processing Flow</vt:lpstr>
      <vt:lpstr>Components Description</vt:lpstr>
      <vt:lpstr>Components Description (continued)</vt:lpstr>
      <vt:lpstr>Components Description (continued)</vt:lpstr>
      <vt:lpstr>Components Description (continued)</vt:lpstr>
      <vt:lpstr>Components Description (continued)</vt:lpstr>
      <vt:lpstr>Enterprise Data Definition Repository (EDDR)</vt:lpstr>
      <vt:lpstr>Technology Stack</vt:lpstr>
    </vt:vector>
  </TitlesOfParts>
  <Company>Healthcare Insight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Branding</dc:title>
  <dc:creator>Mica  Johnson</dc:creator>
  <cp:lastModifiedBy>Chatterjee, Amit</cp:lastModifiedBy>
  <cp:revision>255</cp:revision>
  <cp:lastPrinted>2012-08-28T17:57:33Z</cp:lastPrinted>
  <dcterms:created xsi:type="dcterms:W3CDTF">2012-05-02T15:16:52Z</dcterms:created>
  <dcterms:modified xsi:type="dcterms:W3CDTF">2016-01-27T16:21:55Z</dcterms:modified>
</cp:coreProperties>
</file>